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1" r:id="rId1"/>
  </p:sldMasterIdLst>
  <p:notesMasterIdLst>
    <p:notesMasterId r:id="rId16"/>
  </p:notesMasterIdLst>
  <p:handoutMasterIdLst>
    <p:handoutMasterId r:id="rId17"/>
  </p:handoutMasterIdLst>
  <p:sldIdLst>
    <p:sldId id="256" r:id="rId2"/>
    <p:sldId id="266" r:id="rId3"/>
    <p:sldId id="265" r:id="rId4"/>
    <p:sldId id="307" r:id="rId5"/>
    <p:sldId id="314" r:id="rId6"/>
    <p:sldId id="260" r:id="rId7"/>
    <p:sldId id="311" r:id="rId8"/>
    <p:sldId id="263" r:id="rId9"/>
    <p:sldId id="306" r:id="rId10"/>
    <p:sldId id="309" r:id="rId11"/>
    <p:sldId id="310" r:id="rId12"/>
    <p:sldId id="313" r:id="rId13"/>
    <p:sldId id="267" r:id="rId14"/>
    <p:sldId id="308" r:id="rId15"/>
  </p:sldIdLst>
  <p:sldSz cx="12192000" cy="6858000"/>
  <p:notesSz cx="6858000" cy="9144000"/>
  <p:embeddedFontLst>
    <p:embeddedFont>
      <p:font typeface="Open Sans" panose="020B0606030504020204" pitchFamily="34" charset="0"/>
      <p:regular r:id="rId18"/>
      <p:bold r:id="rId19"/>
      <p:italic r:id="rId20"/>
      <p:boldItalic r:id="rId21"/>
    </p:embeddedFont>
    <p:embeddedFont>
      <p:font typeface="Open Sans Light" panose="020B0306030504020204" pitchFamily="34" charset="0"/>
      <p:regular r:id="rId22"/>
      <p:italic r:id="rId23"/>
    </p:embeddedFont>
    <p:embeddedFont>
      <p:font typeface="Open Sans SemiBold" panose="020B070603080402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EAD1B-B73C-4E2B-8171-8B46B880198A}" v="7" dt="2024-08-22T16:43:21.5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78208" autoAdjust="0"/>
  </p:normalViewPr>
  <p:slideViewPr>
    <p:cSldViewPr snapToGrid="0" snapToObjects="1">
      <p:cViewPr varScale="1">
        <p:scale>
          <a:sx n="86" d="100"/>
          <a:sy n="86" d="100"/>
        </p:scale>
        <p:origin x="1440" y="66"/>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Barahona" userId="gS3YTJdZIYOXcur5OfdLlSbM4FuPf5QCt/3qgqpcn60=" providerId="None" clId="Web-{71BEAD1B-B73C-4E2B-8171-8B46B880198A}"/>
    <pc:docChg chg="modSld">
      <pc:chgData name="Carlos Barahona" userId="gS3YTJdZIYOXcur5OfdLlSbM4FuPf5QCt/3qgqpcn60=" providerId="None" clId="Web-{71BEAD1B-B73C-4E2B-8171-8B46B880198A}" dt="2024-08-22T16:43:18.635" v="8" actId="20577"/>
      <pc:docMkLst>
        <pc:docMk/>
      </pc:docMkLst>
      <pc:sldChg chg="modNotes">
        <pc:chgData name="Carlos Barahona" userId="gS3YTJdZIYOXcur5OfdLlSbM4FuPf5QCt/3qgqpcn60=" providerId="None" clId="Web-{71BEAD1B-B73C-4E2B-8171-8B46B880198A}" dt="2024-08-22T16:39:30.208" v="5"/>
        <pc:sldMkLst>
          <pc:docMk/>
          <pc:sldMk cId="3197795626" sldId="263"/>
        </pc:sldMkLst>
      </pc:sldChg>
      <pc:sldChg chg="modSp">
        <pc:chgData name="Carlos Barahona" userId="gS3YTJdZIYOXcur5OfdLlSbM4FuPf5QCt/3qgqpcn60=" providerId="None" clId="Web-{71BEAD1B-B73C-4E2B-8171-8B46B880198A}" dt="2024-08-22T16:29:16.270" v="2" actId="20577"/>
        <pc:sldMkLst>
          <pc:docMk/>
          <pc:sldMk cId="145378779" sldId="307"/>
        </pc:sldMkLst>
        <pc:spChg chg="mod">
          <ac:chgData name="Carlos Barahona" userId="gS3YTJdZIYOXcur5OfdLlSbM4FuPf5QCt/3qgqpcn60=" providerId="None" clId="Web-{71BEAD1B-B73C-4E2B-8171-8B46B880198A}" dt="2024-08-22T16:29:16.270" v="2" actId="20577"/>
          <ac:spMkLst>
            <pc:docMk/>
            <pc:sldMk cId="145378779" sldId="307"/>
            <ac:spMk id="6" creationId="{57B25F62-EC40-45D9-5AD8-EDFD757AD491}"/>
          </ac:spMkLst>
        </pc:spChg>
      </pc:sldChg>
      <pc:sldChg chg="modSp">
        <pc:chgData name="Carlos Barahona" userId="gS3YTJdZIYOXcur5OfdLlSbM4FuPf5QCt/3qgqpcn60=" providerId="None" clId="Web-{71BEAD1B-B73C-4E2B-8171-8B46B880198A}" dt="2024-08-22T16:43:18.635" v="8" actId="20577"/>
        <pc:sldMkLst>
          <pc:docMk/>
          <pc:sldMk cId="3538680342" sldId="309"/>
        </pc:sldMkLst>
        <pc:spChg chg="mod">
          <ac:chgData name="Carlos Barahona" userId="gS3YTJdZIYOXcur5OfdLlSbM4FuPf5QCt/3qgqpcn60=" providerId="None" clId="Web-{71BEAD1B-B73C-4E2B-8171-8B46B880198A}" dt="2024-08-22T16:43:18.635" v="8" actId="20577"/>
          <ac:spMkLst>
            <pc:docMk/>
            <pc:sldMk cId="3538680342" sldId="309"/>
            <ac:spMk id="2" creationId="{E94BB279-1840-9922-9C9F-E2972F5CB5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7E71E-686C-174D-8B70-9A0CE74AF6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C936664-D617-9B47-BC89-4F325D7E8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2499A1-5F0C-FC4C-AC0D-831223B2703B}" type="datetimeFigureOut">
              <a:rPr lang="en-GB" smtClean="0"/>
              <a:t>29/08/2024</a:t>
            </a:fld>
            <a:endParaRPr lang="en-GB"/>
          </a:p>
        </p:txBody>
      </p:sp>
      <p:sp>
        <p:nvSpPr>
          <p:cNvPr id="4" name="Footer Placeholder 3">
            <a:extLst>
              <a:ext uri="{FF2B5EF4-FFF2-40B4-BE49-F238E27FC236}">
                <a16:creationId xmlns:a16="http://schemas.microsoft.com/office/drawing/2014/main" id="{0DEBB0D7-3D7C-1B45-9654-E3855B1B25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88AD0CD-00B3-6542-9269-91784A15F9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C7C348-898D-EC4D-AA51-7AEB92EDD569}" type="slidenum">
              <a:rPr lang="en-GB" smtClean="0"/>
              <a:t>‹#›</a:t>
            </a:fld>
            <a:endParaRPr lang="en-GB"/>
          </a:p>
        </p:txBody>
      </p:sp>
    </p:spTree>
    <p:extLst>
      <p:ext uri="{BB962C8B-B14F-4D97-AF65-F5344CB8AC3E}">
        <p14:creationId xmlns:p14="http://schemas.microsoft.com/office/powerpoint/2010/main" val="2050140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5F902-2CDD-403F-9AAA-6BD0601D3044}" type="datetimeFigureOut">
              <a:rPr lang="en-GB" smtClean="0"/>
              <a:t>29/08/2024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E5CA2-3E63-4E9B-8C03-22EABCF9A8F8}" type="slidenum">
              <a:rPr lang="en-GB" smtClean="0"/>
              <a:t>‹#›</a:t>
            </a:fld>
            <a:endParaRPr lang="en-GB"/>
          </a:p>
        </p:txBody>
      </p:sp>
    </p:spTree>
    <p:extLst>
      <p:ext uri="{BB962C8B-B14F-4D97-AF65-F5344CB8AC3E}">
        <p14:creationId xmlns:p14="http://schemas.microsoft.com/office/powerpoint/2010/main" val="142962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1</a:t>
            </a:fld>
            <a:endParaRPr lang="en-GB"/>
          </a:p>
        </p:txBody>
      </p:sp>
    </p:spTree>
    <p:extLst>
      <p:ext uri="{BB962C8B-B14F-4D97-AF65-F5344CB8AC3E}">
        <p14:creationId xmlns:p14="http://schemas.microsoft.com/office/powerpoint/2010/main" val="2145882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lot more barriers to get people to proactively raise those issues in online learning environment. Lots of options tried out, but nothing close to replacing the personal 1-1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Spreading the course over a longer period was good for those at least moderately engaged but became more of a burden on those who didn’t buy in from the start</a:t>
            </a:r>
          </a:p>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11</a:t>
            </a:fld>
            <a:endParaRPr lang="en-GB"/>
          </a:p>
        </p:txBody>
      </p:sp>
    </p:spTree>
    <p:extLst>
      <p:ext uri="{BB962C8B-B14F-4D97-AF65-F5344CB8AC3E}">
        <p14:creationId xmlns:p14="http://schemas.microsoft.com/office/powerpoint/2010/main" val="254138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13</a:t>
            </a:fld>
            <a:endParaRPr lang="en-GB"/>
          </a:p>
        </p:txBody>
      </p:sp>
    </p:spTree>
    <p:extLst>
      <p:ext uri="{BB962C8B-B14F-4D97-AF65-F5344CB8AC3E}">
        <p14:creationId xmlns:p14="http://schemas.microsoft.com/office/powerpoint/2010/main" val="2651252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14</a:t>
            </a:fld>
            <a:endParaRPr lang="en-GB"/>
          </a:p>
        </p:txBody>
      </p:sp>
    </p:spTree>
    <p:extLst>
      <p:ext uri="{BB962C8B-B14F-4D97-AF65-F5344CB8AC3E}">
        <p14:creationId xmlns:p14="http://schemas.microsoft.com/office/powerpoint/2010/main" val="228412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main groups I have worked with a lot – may be a quite different context to others working with “statistics students”.</a:t>
            </a:r>
          </a:p>
          <a:p>
            <a:r>
              <a:rPr lang="en-US" dirty="0"/>
              <a:t>(There are others – but these are the ones I will be referring back to and represent the vast majority of the work on training  have done).</a:t>
            </a:r>
          </a:p>
          <a:p>
            <a:endParaRPr lang="en-US" dirty="0"/>
          </a:p>
          <a:p>
            <a:r>
              <a:rPr lang="en-US" dirty="0"/>
              <a:t>Lots of similarities in the two groups here, but also quite a lot of differences! Main similarity is the focus is on “learning R” rather than using R as part of learning (x/y/z). “New to R” + “not statistician, but needs to do stats”. </a:t>
            </a:r>
          </a:p>
          <a:p>
            <a:endParaRPr lang="en-US" dirty="0"/>
          </a:p>
          <a:p>
            <a:r>
              <a:rPr lang="en-US" dirty="0"/>
              <a:t>Other colleagues of mine have been involved in translating and modifying the original English materials I designed into Spanish and French. Given my horrific lack of language skills I will be focusing just on the English courses – so specifically in an East African context for CRFS and for the Reading </a:t>
            </a:r>
            <a:r>
              <a:rPr lang="en-US" dirty="0" err="1"/>
              <a:t>phd</a:t>
            </a:r>
            <a:r>
              <a:rPr lang="en-US" dirty="0"/>
              <a:t> cohorts.</a:t>
            </a:r>
          </a:p>
          <a:p>
            <a:endParaRPr lang="en-US" dirty="0"/>
          </a:p>
          <a:p>
            <a:r>
              <a:rPr lang="en-US" dirty="0"/>
              <a:t>With the Reading course in particular “Introduction to R” seems to attract a whole realm of different people – from those studying computer science and already very proficient at Python and </a:t>
            </a:r>
            <a:r>
              <a:rPr lang="en-US" dirty="0" err="1"/>
              <a:t>Javascript</a:t>
            </a:r>
            <a:r>
              <a:rPr lang="en-US" dirty="0"/>
              <a:t>, but had never used R before and wanted to know more, who generally find the content far too easy to bother with (I’m not worried about these people at all – they will be fine) to those who maybe did one course of statistics at undergraduate, didn’t really understand it, and hadn’t realized they had signed up for a course involving programming as they were hoping to find something easier to use than SPSS (I care a bit more about these people – we can at least help them onto a good path over a period of training). But mostly somewhere in the middle of those extremes!</a:t>
            </a:r>
            <a:endParaRPr lang="en-GB" dirty="0"/>
          </a:p>
        </p:txBody>
      </p:sp>
      <p:sp>
        <p:nvSpPr>
          <p:cNvPr id="4" name="Slide Number Placeholder 3"/>
          <p:cNvSpPr>
            <a:spLocks noGrp="1"/>
          </p:cNvSpPr>
          <p:nvPr>
            <p:ph type="sldNum" sz="quarter" idx="5"/>
          </p:nvPr>
        </p:nvSpPr>
        <p:spPr/>
        <p:txBody>
          <a:bodyPr/>
          <a:lstStyle/>
          <a:p>
            <a:fld id="{C72B40AF-F690-4C18-8677-FC82E009F5ED}" type="slidenum">
              <a:rPr lang="en-GB" smtClean="0"/>
              <a:t>3</a:t>
            </a:fld>
            <a:endParaRPr lang="en-GB"/>
          </a:p>
        </p:txBody>
      </p:sp>
    </p:spTree>
    <p:extLst>
      <p:ext uri="{BB962C8B-B14F-4D97-AF65-F5344CB8AC3E}">
        <p14:creationId xmlns:p14="http://schemas.microsoft.com/office/powerpoint/2010/main" val="271780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4</a:t>
            </a:fld>
            <a:endParaRPr lang="en-GB"/>
          </a:p>
        </p:txBody>
      </p:sp>
    </p:spTree>
    <p:extLst>
      <p:ext uri="{BB962C8B-B14F-4D97-AF65-F5344CB8AC3E}">
        <p14:creationId xmlns:p14="http://schemas.microsoft.com/office/powerpoint/2010/main" val="336492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5</a:t>
            </a:fld>
            <a:endParaRPr lang="en-GB"/>
          </a:p>
        </p:txBody>
      </p:sp>
    </p:spTree>
    <p:extLst>
      <p:ext uri="{BB962C8B-B14F-4D97-AF65-F5344CB8AC3E}">
        <p14:creationId xmlns:p14="http://schemas.microsoft.com/office/powerpoint/2010/main" val="259120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students to be able to actual go on and use R effectively they need to know a lot more than just the mechanics of how R code is constructed.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us this window looks very familiar. For someone never used </a:t>
            </a:r>
            <a:r>
              <a:rPr lang="en-US" dirty="0" err="1"/>
              <a:t>Rstudio</a:t>
            </a:r>
            <a:r>
              <a:rPr lang="en-US" dirty="0"/>
              <a:t> before this is a lot - huge cognitive overload!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to mention how spending the first session of a course installing R and </a:t>
            </a:r>
            <a:r>
              <a:rPr lang="en-US" dirty="0" err="1"/>
              <a:t>Rstudio</a:t>
            </a:r>
            <a:r>
              <a:rPr lang="en-US" dirty="0"/>
              <a:t> is a very frustrating way to have an introduction. In a group of 30 students you can guarantee some will have issues with installation and others won’t which will lead to a long boring time for a lot of people and a frustrating complicated time for other people as we try and work out why they are facing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why we love </a:t>
            </a:r>
            <a:r>
              <a:rPr lang="en-US" dirty="0" err="1"/>
              <a:t>learnR</a:t>
            </a:r>
            <a:r>
              <a:rPr lang="en-US" dirty="0"/>
              <a:t> workbooks as the mechanism by which we teach the first few modules of our courses. We put the data, the context and the code as the initial starting points. We also can go off on slight tangents where teaching about graphs first – yes people are learning about the </a:t>
            </a:r>
            <a:r>
              <a:rPr lang="en-US" dirty="0" err="1"/>
              <a:t>ggplot</a:t>
            </a:r>
            <a:r>
              <a:rPr lang="en-US" dirty="0"/>
              <a:t> components but it also serves as a subtle reminder of different types of plot, and good practice for laying out and labelling plots. As an initial topic this is more familiar and more interesting to students than data structures as they will all know at least some of it already, and can see how it applies to their own work immediately. Over time we can slowly introduce the other concepts and by the end of the course everyone will be using </a:t>
            </a:r>
            <a:r>
              <a:rPr lang="en-US" dirty="0" err="1"/>
              <a:t>Rstudio</a:t>
            </a:r>
            <a:r>
              <a:rPr lang="en-US" dirty="0"/>
              <a:t> and recognizing why they should be using </a:t>
            </a:r>
            <a:r>
              <a:rPr lang="en-US" dirty="0" err="1"/>
              <a:t>Rstudio</a:t>
            </a:r>
            <a:r>
              <a:rPr lang="en-US" dirty="0"/>
              <a:t>.</a:t>
            </a:r>
          </a:p>
          <a:p>
            <a:endParaRPr lang="en-GB" dirty="0"/>
          </a:p>
          <a:p>
            <a:r>
              <a:rPr lang="en-GB" dirty="0"/>
              <a:t>We also put the focus on the data first – and trying to wrangle interesting and fun findings out of the data through emphasising </a:t>
            </a:r>
            <a:r>
              <a:rPr lang="en-GB" dirty="0" err="1"/>
              <a:t>ggplot</a:t>
            </a:r>
            <a:r>
              <a:rPr lang="en-GB" dirty="0"/>
              <a:t>, </a:t>
            </a:r>
            <a:r>
              <a:rPr lang="en-GB" dirty="0" err="1"/>
              <a:t>dplyr</a:t>
            </a:r>
            <a:r>
              <a:rPr lang="en-GB" dirty="0"/>
              <a:t>, data importing, and then </a:t>
            </a:r>
            <a:r>
              <a:rPr lang="en-GB" dirty="0" err="1"/>
              <a:t>Rstudio</a:t>
            </a:r>
            <a:r>
              <a:rPr lang="en-GB" dirty="0"/>
              <a:t> orientation as the core tools in the first part of the course.– the students won’t care about object types and writing functions and Bayes factors until they understand why they might be useful. Let’s learn one thing at a time and put the focus on the code itself up front</a:t>
            </a:r>
          </a:p>
        </p:txBody>
      </p:sp>
      <p:sp>
        <p:nvSpPr>
          <p:cNvPr id="4" name="Slide Number Placeholder 3"/>
          <p:cNvSpPr>
            <a:spLocks noGrp="1"/>
          </p:cNvSpPr>
          <p:nvPr>
            <p:ph type="sldNum" sz="quarter" idx="5"/>
          </p:nvPr>
        </p:nvSpPr>
        <p:spPr/>
        <p:txBody>
          <a:bodyPr/>
          <a:lstStyle/>
          <a:p>
            <a:fld id="{C72B40AF-F690-4C18-8677-FC82E009F5ED}" type="slidenum">
              <a:rPr lang="en-GB" smtClean="0"/>
              <a:t>6</a:t>
            </a:fld>
            <a:endParaRPr lang="en-GB"/>
          </a:p>
        </p:txBody>
      </p:sp>
    </p:spTree>
    <p:extLst>
      <p:ext uri="{BB962C8B-B14F-4D97-AF65-F5344CB8AC3E}">
        <p14:creationId xmlns:p14="http://schemas.microsoft.com/office/powerpoint/2010/main" val="381339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Separating the code from the software at the start turns out to be a huge help – regardless of the modality.</a:t>
            </a:r>
          </a:p>
          <a:p>
            <a:endParaRPr lang="en-US" dirty="0"/>
          </a:p>
          <a:p>
            <a:r>
              <a:rPr lang="en-US" dirty="0"/>
              <a:t>In person sessions would generally take a long frustrating time to be able to get started as either everything could only be able to be demonstrated and not followed, or a large amount of time would be sent on managing installations and weird issues for installing packages to be used etc. It’s not a nice introduction to the world of R.</a:t>
            </a:r>
          </a:p>
          <a:p>
            <a:r>
              <a:rPr lang="en-US" dirty="0"/>
              <a:t>Starting the course with admin means you are losing before you have started!</a:t>
            </a:r>
          </a:p>
          <a:p>
            <a:endParaRPr lang="en-US" dirty="0"/>
          </a:p>
          <a:p>
            <a:endParaRPr lang="en-US" dirty="0"/>
          </a:p>
          <a:p>
            <a:r>
              <a:rPr lang="en-US" dirty="0" err="1"/>
              <a:t>learnR</a:t>
            </a:r>
            <a:r>
              <a:rPr lang="en-US" dirty="0"/>
              <a:t> makes it really easy to create interactive tutorials that can be hosted online – it is 99% just a normal markdown file with a few extra bits to build the interactivity. So students are able to interact only with the code and we don’t have to worry about setting up scripts, and projects and data files and packages until later on in the course when hopefully they are already interested and are starting to see the point.</a:t>
            </a:r>
          </a:p>
          <a:p>
            <a:endParaRPr lang="en-US" dirty="0"/>
          </a:p>
          <a:p>
            <a:r>
              <a:rPr lang="en-US" dirty="0"/>
              <a:t>And – at the end of the course they get the same tutorials they were working through online in the RMD format that they are now familiar with – as good examples of coherently scripted analysis that they can work through and adapt from</a:t>
            </a:r>
          </a:p>
          <a:p>
            <a:endParaRPr lang="en-US" dirty="0"/>
          </a:p>
          <a:p>
            <a:r>
              <a:rPr lang="en-US" dirty="0"/>
              <a:t>We only adopted using the tutorials because of the shift online – but we still continue to use them when training in person as the interface for totally new users works so much better for them.</a:t>
            </a:r>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7</a:t>
            </a:fld>
            <a:endParaRPr lang="en-GB"/>
          </a:p>
        </p:txBody>
      </p:sp>
    </p:spTree>
    <p:extLst>
      <p:ext uri="{BB962C8B-B14F-4D97-AF65-F5344CB8AC3E}">
        <p14:creationId xmlns:p14="http://schemas.microsoft.com/office/powerpoint/2010/main" val="198263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‘lectures’ or code demonstrations we found these pretty much universally worked better and were better received on video than they had been when equivalent content was done live in the room</a:t>
            </a:r>
          </a:p>
          <a:p>
            <a:endParaRPr lang="en-US" dirty="0"/>
          </a:p>
          <a:p>
            <a:r>
              <a:rPr lang="en-US" dirty="0"/>
              <a:t>It gave us the ability to make sure we :</a:t>
            </a:r>
          </a:p>
          <a:p>
            <a:r>
              <a:rPr lang="en-US" dirty="0"/>
              <a:t>Stuck to the key points (without tangents arising from fun questions, or unintentional mistakes in code demos) on schedule and covered everything we needed to without running short on time or rushing through</a:t>
            </a:r>
          </a:p>
          <a:p>
            <a:r>
              <a:rPr lang="en-US" dirty="0"/>
              <a:t>Could edit to ensure we could highlight the code/make sure the code was visible</a:t>
            </a:r>
            <a:endParaRPr lang="en-US" dirty="0">
              <a:ea typeface="Calibri"/>
              <a:cs typeface="Calibri"/>
            </a:endParaRPr>
          </a:p>
          <a:p>
            <a:r>
              <a:rPr lang="en-US" dirty="0"/>
              <a:t>Share script files alongside the videos directly so people could follow along</a:t>
            </a:r>
          </a:p>
          <a:p>
            <a:r>
              <a:rPr lang="en-US" dirty="0"/>
              <a:t>Students are now well used to watching video lectures and seem to like being able to re-watch particular parts/ or watch on double speed</a:t>
            </a:r>
          </a:p>
          <a:p>
            <a:r>
              <a:rPr lang="en-US" dirty="0"/>
              <a:t>Reduces scheduling conflicts for ability to follow most of the course at their own pace on their own schedule.</a:t>
            </a:r>
          </a:p>
          <a:p>
            <a:endParaRPr lang="en-GB" dirty="0"/>
          </a:p>
          <a:p>
            <a:r>
              <a:rPr lang="en-GB" dirty="0"/>
              <a:t>Pre-recording the videos enabled us to try to bring in ‘performative’ aspects to the material not just blindly ploughing through facts. The small tangents or interesting contextual points are really important to try to make sure things stick in people’s minds. A slightly off metaphor will stick in people’s minds in a way that a dryer (or </a:t>
            </a:r>
            <a:r>
              <a:rPr lang="en-GB" dirty="0" err="1"/>
              <a:t>correcter</a:t>
            </a:r>
            <a:r>
              <a:rPr lang="en-GB" dirty="0"/>
              <a:t>) explanation will not – as long as they can connect that to the point you were making then you are onto a winner. This is more of a challenge when language comes into play though. It’s easier to hit these notes in a pre-record rather than going live where you can miss them or miss the mark if you are trying out something new</a:t>
            </a:r>
          </a:p>
        </p:txBody>
      </p:sp>
      <p:sp>
        <p:nvSpPr>
          <p:cNvPr id="4" name="Slide Number Placeholder 3"/>
          <p:cNvSpPr>
            <a:spLocks noGrp="1"/>
          </p:cNvSpPr>
          <p:nvPr>
            <p:ph type="sldNum" sz="quarter" idx="5"/>
          </p:nvPr>
        </p:nvSpPr>
        <p:spPr/>
        <p:txBody>
          <a:bodyPr/>
          <a:lstStyle/>
          <a:p>
            <a:fld id="{E71E5CA2-3E63-4E9B-8C03-22EABCF9A8F8}" type="slidenum">
              <a:rPr lang="en-GB" smtClean="0"/>
              <a:t>8</a:t>
            </a:fld>
            <a:endParaRPr lang="en-GB"/>
          </a:p>
        </p:txBody>
      </p:sp>
    </p:spTree>
    <p:extLst>
      <p:ext uri="{BB962C8B-B14F-4D97-AF65-F5344CB8AC3E}">
        <p14:creationId xmlns:p14="http://schemas.microsoft.com/office/powerpoint/2010/main" val="399029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 very mixed ability group you generally have to aim towards the lower-middle of the room </a:t>
            </a:r>
            <a:r>
              <a:rPr lang="en-GB" dirty="0"/>
              <a:t>Those people who were most engaged with the course were those we were pitching material for at the right level in the middle of the ability range. And they were the ones who were more willing to engage in the online replacements for 1-1 interactions. People at the lower ability end often struggled to articulate what the error was online, and it was usually something that could be understood and then explained immediately when seeing what they were doing. And people at the higher ability end of the range drifted away from the course before asking more complex (and interesting!) questions that would always come during breaks/after the end of workshop sessions.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Something which is very hard to show online is “workflows” as pure text/video demos of this can quickly get a bit confusing or jargon filled and however many times you suggest people follow along live maybe 10-20% actually do. </a:t>
            </a:r>
            <a:r>
              <a:rPr lang="en-GB" dirty="0" err="1"/>
              <a:t>learnR</a:t>
            </a:r>
            <a:r>
              <a:rPr lang="en-GB" dirty="0"/>
              <a:t> removes these barriers by putting the focus only on code but that adds a new barrier for when the participants want to head out to analyse data in the real world.</a:t>
            </a:r>
          </a:p>
          <a:p>
            <a:endParaRPr lang="en-US" dirty="0"/>
          </a:p>
          <a:p>
            <a:r>
              <a:rPr lang="en-US" dirty="0"/>
              <a:t>So our in person workshops look, on the surface, to be totally unscheduled sessions going through exercises. But this is giving a chance where people will follow along and see the workflow in reality and help us identify those at the very bottom catch up and get them the one-on-one time they need to make progress.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lets there be time for interactions at the top-end of the room to cover the more advanced end of questions or talk about their own research problems in R, to make sure those people are also feeling like they are learning something from the course as well. The best discussions often happen in the breaks – so our unscheduled time also includes a long break in the middle and we also try and schedule it to be at the end of the day so keen people can stick around and keep asking questions.</a:t>
            </a:r>
          </a:p>
          <a:p>
            <a:endParaRPr lang="en-GB" dirty="0"/>
          </a:p>
          <a:p>
            <a:r>
              <a:rPr lang="en-GB" dirty="0"/>
              <a:t>This was the main thing we found we could not replicate online whichever method we tried to facilitate less formal online interactions. And there was those who really struggled with the jump from the </a:t>
            </a:r>
            <a:r>
              <a:rPr lang="en-GB" dirty="0" err="1"/>
              <a:t>learnR</a:t>
            </a:r>
            <a:r>
              <a:rPr lang="en-GB" dirty="0"/>
              <a:t> workbooks to using </a:t>
            </a:r>
            <a:r>
              <a:rPr lang="en-GB" dirty="0" err="1"/>
              <a:t>Rstudio</a:t>
            </a:r>
            <a:r>
              <a:rPr lang="en-GB" dirty="0"/>
              <a:t> – so for the middle of the course we allowed both routes to be possible for completing exercises. But we were determined to get everyone out of the comfort blanket of </a:t>
            </a:r>
            <a:r>
              <a:rPr lang="en-GB" dirty="0" err="1"/>
              <a:t>learnR</a:t>
            </a:r>
            <a:r>
              <a:rPr lang="en-GB" dirty="0"/>
              <a:t> and into a real working environment as best as we could.</a:t>
            </a:r>
          </a:p>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9</a:t>
            </a:fld>
            <a:endParaRPr lang="en-GB"/>
          </a:p>
        </p:txBody>
      </p:sp>
    </p:spTree>
    <p:extLst>
      <p:ext uri="{BB962C8B-B14F-4D97-AF65-F5344CB8AC3E}">
        <p14:creationId xmlns:p14="http://schemas.microsoft.com/office/powerpoint/2010/main" val="349742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difficult to embed extension material for those working quickly, or to provide extra space for those struggling</a:t>
            </a:r>
          </a:p>
          <a:p>
            <a:endParaRPr lang="en-GB" dirty="0"/>
          </a:p>
        </p:txBody>
      </p:sp>
      <p:sp>
        <p:nvSpPr>
          <p:cNvPr id="4" name="Slide Number Placeholder 3"/>
          <p:cNvSpPr>
            <a:spLocks noGrp="1"/>
          </p:cNvSpPr>
          <p:nvPr>
            <p:ph type="sldNum" sz="quarter" idx="5"/>
          </p:nvPr>
        </p:nvSpPr>
        <p:spPr/>
        <p:txBody>
          <a:bodyPr/>
          <a:lstStyle/>
          <a:p>
            <a:fld id="{E71E5CA2-3E63-4E9B-8C03-22EABCF9A8F8}" type="slidenum">
              <a:rPr lang="en-GB" smtClean="0"/>
              <a:t>10</a:t>
            </a:fld>
            <a:endParaRPr lang="en-GB"/>
          </a:p>
        </p:txBody>
      </p:sp>
    </p:spTree>
    <p:extLst>
      <p:ext uri="{BB962C8B-B14F-4D97-AF65-F5344CB8AC3E}">
        <p14:creationId xmlns:p14="http://schemas.microsoft.com/office/powerpoint/2010/main" val="217921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legalcode"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legalcod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stats4sd.org/resources" TargetMode="External"/><Relationship Id="rId2" Type="http://schemas.openxmlformats.org/officeDocument/2006/relationships/hyperlink" Target="https://creativecommons.org/licenses/by-sa/4.0/legalcode"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98632-6E9B-724A-BE33-B8B085B90770}"/>
              </a:ext>
            </a:extLst>
          </p:cNvPr>
          <p:cNvSpPr/>
          <p:nvPr/>
        </p:nvSpPr>
        <p:spPr>
          <a:xfrm>
            <a:off x="3525332" y="-1"/>
            <a:ext cx="8666668"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1807B2B-D8AF-CC43-9621-80DA46E64D20}"/>
              </a:ext>
            </a:extLst>
          </p:cNvPr>
          <p:cNvSpPr txBox="1"/>
          <p:nvPr/>
        </p:nvSpPr>
        <p:spPr>
          <a:xfrm>
            <a:off x="3919528" y="6340134"/>
            <a:ext cx="4221412" cy="276999"/>
          </a:xfrm>
          <a:prstGeom prst="rect">
            <a:avLst/>
          </a:prstGeom>
          <a:noFill/>
        </p:spPr>
        <p:txBody>
          <a:bodyPr wrap="square" rtlCol="0">
            <a:spAutoFit/>
          </a:bodyPr>
          <a:lstStyle/>
          <a:p>
            <a:r>
              <a:rPr lang="en-GB" sz="1200" u="sng"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2">
                  <a:extLst>
                    <a:ext uri="{A12FA001-AC4F-418D-AE19-62706E023703}">
                      <ahyp:hlinkClr xmlns:ahyp="http://schemas.microsoft.com/office/drawing/2018/hyperlinkcolor" val="tx"/>
                    </a:ext>
                  </a:extLst>
                </a:hlinkClick>
              </a:rPr>
              <a:t>Creative Commons Attribution-ShareAlike 4.0 International</a:t>
            </a:r>
            <a:endParaRPr lang="en-GB" sz="12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2" name="Straight Connector 21">
            <a:extLst>
              <a:ext uri="{FF2B5EF4-FFF2-40B4-BE49-F238E27FC236}">
                <a16:creationId xmlns:a16="http://schemas.microsoft.com/office/drawing/2014/main" id="{EA7BF755-AB1A-BE42-8293-A5716BD29FE5}"/>
              </a:ext>
            </a:extLst>
          </p:cNvPr>
          <p:cNvCxnSpPr>
            <a:cxnSpLocks/>
          </p:cNvCxnSpPr>
          <p:nvPr/>
        </p:nvCxnSpPr>
        <p:spPr>
          <a:xfrm flipH="1">
            <a:off x="4176661" y="3988353"/>
            <a:ext cx="1456696"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A1FD96B-0733-A745-B2F3-D83FFA10E757}"/>
              </a:ext>
            </a:extLst>
          </p:cNvPr>
          <p:cNvSpPr>
            <a:spLocks noGrp="1"/>
          </p:cNvSpPr>
          <p:nvPr>
            <p:ph type="title"/>
          </p:nvPr>
        </p:nvSpPr>
        <p:spPr>
          <a:xfrm>
            <a:off x="4077855" y="1668339"/>
            <a:ext cx="7662983" cy="2141463"/>
          </a:xfrm>
          <a:ln>
            <a:noFill/>
          </a:ln>
        </p:spPr>
        <p:txBody>
          <a:bodyPr anchor="b" anchorCtr="0">
            <a:normAutofit/>
          </a:bodyPr>
          <a:lstStyle>
            <a:lvl1pPr>
              <a:defRPr lang="en-US" sz="6600" dirty="0">
                <a:solidFill>
                  <a:schemeClr val="tx1"/>
                </a:solidFill>
              </a:defRPr>
            </a:lvl1pPr>
          </a:lstStyle>
          <a:p>
            <a:pPr marL="0" lvl="0"/>
            <a:r>
              <a:rPr lang="en-GB"/>
              <a:t>Click to edit Master title style</a:t>
            </a:r>
            <a:endParaRPr lang="en-US" dirty="0"/>
          </a:p>
        </p:txBody>
      </p:sp>
      <p:sp>
        <p:nvSpPr>
          <p:cNvPr id="18" name="Subtitle 2">
            <a:extLst>
              <a:ext uri="{FF2B5EF4-FFF2-40B4-BE49-F238E27FC236}">
                <a16:creationId xmlns:a16="http://schemas.microsoft.com/office/drawing/2014/main" id="{6BC9B6C1-E06A-CF4D-86E9-868F84120AC3}"/>
              </a:ext>
            </a:extLst>
          </p:cNvPr>
          <p:cNvSpPr>
            <a:spLocks noGrp="1"/>
          </p:cNvSpPr>
          <p:nvPr>
            <p:ph type="subTitle" idx="1"/>
          </p:nvPr>
        </p:nvSpPr>
        <p:spPr>
          <a:xfrm>
            <a:off x="4062357" y="4504573"/>
            <a:ext cx="7662983" cy="1242769"/>
          </a:xfrm>
        </p:spPr>
        <p:txBody>
          <a:bodyPr>
            <a:noAutofit/>
          </a:bodyPr>
          <a:lstStyle>
            <a:lvl1pPr marL="0" indent="0" algn="l">
              <a:buNone/>
              <a:defRPr sz="3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12" name="TextBox 11">
            <a:extLst>
              <a:ext uri="{FF2B5EF4-FFF2-40B4-BE49-F238E27FC236}">
                <a16:creationId xmlns:a16="http://schemas.microsoft.com/office/drawing/2014/main" id="{E7A06FF0-D8F7-CE48-9579-8FD21B555F7D}"/>
              </a:ext>
            </a:extLst>
          </p:cNvPr>
          <p:cNvSpPr txBox="1"/>
          <p:nvPr/>
        </p:nvSpPr>
        <p:spPr>
          <a:xfrm>
            <a:off x="8905462" y="5879267"/>
            <a:ext cx="2994731" cy="861774"/>
          </a:xfrm>
          <a:prstGeom prst="rect">
            <a:avLst/>
          </a:prstGeom>
          <a:noFill/>
        </p:spPr>
        <p:txBody>
          <a:bodyPr wrap="none" rtlCol="0">
            <a:spAutoFit/>
          </a:bodyPr>
          <a:lstStyle/>
          <a:p>
            <a:r>
              <a:rPr lang="en-GB" sz="50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327294685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5E4D-95A0-B0AA-978E-40D83C395D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52F205-ADE5-BB96-12F8-070677128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560F8E9-28E2-A76E-FFC0-43F529E7FA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DC9770-6C8A-5C43-5DCA-CC2F0DBEC72B}"/>
              </a:ext>
            </a:extLst>
          </p:cNvPr>
          <p:cNvSpPr>
            <a:spLocks noGrp="1"/>
          </p:cNvSpPr>
          <p:nvPr>
            <p:ph type="dt" sz="half" idx="10"/>
          </p:nvPr>
        </p:nvSpPr>
        <p:spPr/>
        <p:txBody>
          <a:bodyPr/>
          <a:lstStyle/>
          <a:p>
            <a:fld id="{8B0C7F00-ECBD-4DB8-B5D4-8B93F5B9EE57}" type="datetimeFigureOut">
              <a:rPr lang="en-GB" smtClean="0"/>
              <a:t>29/08/2024</a:t>
            </a:fld>
            <a:endParaRPr lang="en-GB"/>
          </a:p>
        </p:txBody>
      </p:sp>
      <p:sp>
        <p:nvSpPr>
          <p:cNvPr id="6" name="Footer Placeholder 5">
            <a:extLst>
              <a:ext uri="{FF2B5EF4-FFF2-40B4-BE49-F238E27FC236}">
                <a16:creationId xmlns:a16="http://schemas.microsoft.com/office/drawing/2014/main" id="{12BCD115-7675-8E5B-95F6-EB82D9F23E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3FDB2B-E05E-BA49-55A5-8C95BE2A7C90}"/>
              </a:ext>
            </a:extLst>
          </p:cNvPr>
          <p:cNvSpPr>
            <a:spLocks noGrp="1"/>
          </p:cNvSpPr>
          <p:nvPr>
            <p:ph type="sldNum" sz="quarter" idx="12"/>
          </p:nvPr>
        </p:nvSpPr>
        <p:spPr/>
        <p:txBody>
          <a:bodyPr/>
          <a:lstStyle/>
          <a:p>
            <a:fld id="{C1E19E79-EC99-4757-8D59-B3522E919FFB}" type="slidenum">
              <a:rPr lang="en-GB" smtClean="0"/>
              <a:t>‹#›</a:t>
            </a:fld>
            <a:endParaRPr lang="en-GB"/>
          </a:p>
        </p:txBody>
      </p:sp>
    </p:spTree>
    <p:extLst>
      <p:ext uri="{BB962C8B-B14F-4D97-AF65-F5344CB8AC3E}">
        <p14:creationId xmlns:p14="http://schemas.microsoft.com/office/powerpoint/2010/main" val="3088240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DE9A2-F659-734E-80DD-3E9217476162}"/>
              </a:ext>
            </a:extLst>
          </p:cNvPr>
          <p:cNvSpPr/>
          <p:nvPr/>
        </p:nvSpPr>
        <p:spPr>
          <a:xfrm>
            <a:off x="4284570" y="0"/>
            <a:ext cx="790742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E7B1DC-6323-2C4F-9C96-B852C977B893}"/>
              </a:ext>
            </a:extLst>
          </p:cNvPr>
          <p:cNvSpPr>
            <a:spLocks noGrp="1"/>
          </p:cNvSpPr>
          <p:nvPr>
            <p:ph idx="1"/>
          </p:nvPr>
        </p:nvSpPr>
        <p:spPr>
          <a:xfrm>
            <a:off x="4882896" y="440827"/>
            <a:ext cx="6528816" cy="5654241"/>
          </a:xfrm>
        </p:spPr>
        <p:txBody>
          <a:bodyPr lIns="90000" anchor="ctr"/>
          <a:lstStyle>
            <a:lvl1pPr marL="342900" indent="-342900">
              <a:lnSpc>
                <a:spcPct val="110000"/>
              </a:lnSpc>
              <a:spcBef>
                <a:spcPts val="0"/>
              </a:spcBef>
              <a:buSzPct val="100000"/>
              <a:buFont typeface="Arial" panose="020B0604020202020204" pitchFamily="34" charset="0"/>
              <a:buChar char="•"/>
              <a:defRPr sz="2000" b="0" i="0">
                <a:latin typeface="Open Sans Light" panose="020B0306030504020204" pitchFamily="34" charset="0"/>
                <a:ea typeface="Open Sans Light" panose="020B0306030504020204" pitchFamily="34" charset="0"/>
                <a:cs typeface="Open Sans Light" panose="020B0306030504020204" pitchFamily="34" charset="0"/>
              </a:defRPr>
            </a:lvl1pPr>
            <a:lvl2pPr>
              <a:lnSpc>
                <a:spcPct val="110000"/>
              </a:lnSpc>
              <a:spcBef>
                <a:spcPts val="0"/>
              </a:spcBef>
              <a:defRPr sz="2000"/>
            </a:lvl2pPr>
            <a:lvl3pPr>
              <a:lnSpc>
                <a:spcPct val="110000"/>
              </a:lnSpc>
              <a:spcBef>
                <a:spcPts val="0"/>
              </a:spcBef>
              <a:defRPr sz="2000"/>
            </a:lvl3pPr>
            <a:lvl4pPr>
              <a:lnSpc>
                <a:spcPct val="110000"/>
              </a:lnSpc>
              <a:spcBef>
                <a:spcPts val="0"/>
              </a:spcBef>
              <a:defRPr sz="2000"/>
            </a:lvl4pPr>
            <a:lvl5pPr>
              <a:lnSpc>
                <a:spcPct val="110000"/>
              </a:lnSpc>
              <a:spcBef>
                <a:spcPts val="0"/>
              </a:spcBef>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FC860B29-20B8-5F40-90F6-9F7CD8ADB1E4}"/>
              </a:ext>
            </a:extLst>
          </p:cNvPr>
          <p:cNvSpPr>
            <a:spLocks noGrp="1"/>
          </p:cNvSpPr>
          <p:nvPr>
            <p:ph type="dt" sz="half" idx="10"/>
          </p:nvPr>
        </p:nvSpPr>
        <p:spPr>
          <a:xfrm>
            <a:off x="4882896" y="6105480"/>
            <a:ext cx="2061601" cy="375537"/>
          </a:xfrm>
        </p:spPr>
        <p:txBody>
          <a:bodyPr/>
          <a:lstStyle/>
          <a:p>
            <a:fld id="{B61BEF0D-F0BB-DE4B-95CE-6DB70DBA9567}" type="datetimeFigureOut">
              <a:rPr lang="en-US" smtClean="0"/>
              <a:pPr/>
              <a:t>8/29/2024</a:t>
            </a:fld>
            <a:endParaRPr lang="en-US" dirty="0"/>
          </a:p>
        </p:txBody>
      </p:sp>
      <p:sp>
        <p:nvSpPr>
          <p:cNvPr id="5" name="Footer Placeholder 4">
            <a:extLst>
              <a:ext uri="{FF2B5EF4-FFF2-40B4-BE49-F238E27FC236}">
                <a16:creationId xmlns:a16="http://schemas.microsoft.com/office/drawing/2014/main" id="{29E98B9E-187C-0641-86A2-374CB6246200}"/>
              </a:ext>
            </a:extLst>
          </p:cNvPr>
          <p:cNvSpPr>
            <a:spLocks noGrp="1"/>
          </p:cNvSpPr>
          <p:nvPr>
            <p:ph type="ftr" sz="quarter" idx="11"/>
          </p:nvPr>
        </p:nvSpPr>
        <p:spPr>
          <a:xfrm>
            <a:off x="6944497" y="6105480"/>
            <a:ext cx="3993668" cy="365125"/>
          </a:xfrm>
        </p:spPr>
        <p:txBody>
          <a:bodyPr/>
          <a:lstStyle/>
          <a:p>
            <a:endParaRPr lang="en-US" dirty="0"/>
          </a:p>
        </p:txBody>
      </p:sp>
      <p:sp>
        <p:nvSpPr>
          <p:cNvPr id="6" name="Slide Number Placeholder 5">
            <a:extLst>
              <a:ext uri="{FF2B5EF4-FFF2-40B4-BE49-F238E27FC236}">
                <a16:creationId xmlns:a16="http://schemas.microsoft.com/office/drawing/2014/main" id="{05FEDD09-6B66-974C-8395-7A9D9B58C4FB}"/>
              </a:ext>
            </a:extLst>
          </p:cNvPr>
          <p:cNvSpPr>
            <a:spLocks noGrp="1"/>
          </p:cNvSpPr>
          <p:nvPr>
            <p:ph type="sldNum" sz="quarter" idx="12"/>
          </p:nvPr>
        </p:nvSpPr>
        <p:spPr>
          <a:xfrm>
            <a:off x="10938165" y="6105480"/>
            <a:ext cx="947093" cy="365125"/>
          </a:xfrm>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C0F6A9EA-C2A7-7643-BEFA-B69BDBBB7604}"/>
              </a:ext>
            </a:extLst>
          </p:cNvPr>
          <p:cNvSpPr/>
          <p:nvPr/>
        </p:nvSpPr>
        <p:spPr>
          <a:xfrm>
            <a:off x="-8461" y="0"/>
            <a:ext cx="4293031" cy="6858000"/>
          </a:xfrm>
          <a:prstGeom prst="rect">
            <a:avLst/>
          </a:prstGeom>
          <a:solidFill>
            <a:schemeClr val="bg1"/>
          </a:solidFill>
          <a:ln>
            <a:noFill/>
          </a:ln>
          <a:effectLst>
            <a:outerShdw blurRad="2032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
        <p:nvSpPr>
          <p:cNvPr id="2" name="Title 1">
            <a:extLst>
              <a:ext uri="{FF2B5EF4-FFF2-40B4-BE49-F238E27FC236}">
                <a16:creationId xmlns:a16="http://schemas.microsoft.com/office/drawing/2014/main" id="{AD4A3F56-6D27-1E48-8A26-B8A29496C759}"/>
              </a:ext>
            </a:extLst>
          </p:cNvPr>
          <p:cNvSpPr>
            <a:spLocks noGrp="1"/>
          </p:cNvSpPr>
          <p:nvPr>
            <p:ph type="title"/>
          </p:nvPr>
        </p:nvSpPr>
        <p:spPr>
          <a:xfrm>
            <a:off x="248478" y="440827"/>
            <a:ext cx="3576792" cy="5287670"/>
          </a:xfrm>
        </p:spPr>
        <p:txBody>
          <a:bodyPr lIns="90000" tIns="46800" anchor="ctr" anchorCtr="0">
            <a:normAutofit/>
          </a:bodyPr>
          <a:lstStyle>
            <a:lvl1pPr algn="r">
              <a:defRPr sz="4400">
                <a:solidFill>
                  <a:schemeClr val="tx1"/>
                </a:solidFill>
              </a:defRPr>
            </a:lvl1pPr>
          </a:lstStyle>
          <a:p>
            <a:r>
              <a:rPr lang="en-GB"/>
              <a:t>Click to edit Master title style</a:t>
            </a:r>
            <a:endParaRPr lang="en-US" dirty="0"/>
          </a:p>
        </p:txBody>
      </p:sp>
      <p:sp>
        <p:nvSpPr>
          <p:cNvPr id="10" name="TextBox 9">
            <a:extLst>
              <a:ext uri="{FF2B5EF4-FFF2-40B4-BE49-F238E27FC236}">
                <a16:creationId xmlns:a16="http://schemas.microsoft.com/office/drawing/2014/main" id="{C004DB0E-FA05-1849-9B17-1ADEB1E65A51}"/>
              </a:ext>
            </a:extLst>
          </p:cNvPr>
          <p:cNvSpPr txBox="1"/>
          <p:nvPr/>
        </p:nvSpPr>
        <p:spPr>
          <a:xfrm>
            <a:off x="1794974" y="5981462"/>
            <a:ext cx="1983235" cy="584775"/>
          </a:xfrm>
          <a:prstGeom prst="rect">
            <a:avLst/>
          </a:prstGeom>
          <a:noFill/>
        </p:spPr>
        <p:txBody>
          <a:bodyPr wrap="none" rtlCol="0">
            <a:spAutoFit/>
          </a:bodyPr>
          <a:lstStyle/>
          <a:p>
            <a:r>
              <a:rPr lang="en-GB" sz="32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114492664"/>
      </p:ext>
    </p:extLst>
  </p:cSld>
  <p:clrMapOvr>
    <a:masterClrMapping/>
  </p:clrMapOvr>
  <p:extLst>
    <p:ext uri="{DCECCB84-F9BA-43D5-87BE-67443E8EF086}">
      <p15:sldGuideLst xmlns:p15="http://schemas.microsoft.com/office/powerpoint/2012/main">
        <p15:guide id="1" orient="horz" pos="2160">
          <p15:clr>
            <a:srgbClr val="FBAE40"/>
          </p15:clr>
        </p15:guide>
        <p15:guide id="2" pos="6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Wide/Picture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1A2B92-027D-F549-8DC7-6258F32BA707}"/>
              </a:ext>
            </a:extLst>
          </p:cNvPr>
          <p:cNvSpPr/>
          <p:nvPr/>
        </p:nvSpPr>
        <p:spPr>
          <a:xfrm>
            <a:off x="-8461" y="-12272"/>
            <a:ext cx="12200461" cy="5290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6C637-2CA2-9949-A9E1-2B55B6953881}"/>
              </a:ext>
            </a:extLst>
          </p:cNvPr>
          <p:cNvSpPr/>
          <p:nvPr/>
        </p:nvSpPr>
        <p:spPr>
          <a:xfrm>
            <a:off x="-8461" y="1236458"/>
            <a:ext cx="12200461" cy="5621541"/>
          </a:xfrm>
          <a:prstGeom prst="rect">
            <a:avLst/>
          </a:prstGeom>
          <a:solidFill>
            <a:schemeClr val="bg1"/>
          </a:solidFill>
          <a:ln>
            <a:noFill/>
          </a:ln>
          <a:effectLst>
            <a:outerShdw blurRad="203200" dist="38100" dir="1674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F846D6E-F249-794B-9469-535E1F9523E4}"/>
              </a:ext>
            </a:extLst>
          </p:cNvPr>
          <p:cNvSpPr>
            <a:spLocks noGrp="1"/>
          </p:cNvSpPr>
          <p:nvPr>
            <p:ph sz="half" idx="2"/>
          </p:nvPr>
        </p:nvSpPr>
        <p:spPr>
          <a:xfrm>
            <a:off x="551671" y="1582034"/>
            <a:ext cx="11355064" cy="4556442"/>
          </a:xfrm>
        </p:spPr>
        <p:txBody>
          <a:bodyPr lIns="9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6CB680E4-47F0-B04B-8CFD-4DC7948CCDF5}"/>
              </a:ext>
            </a:extLst>
          </p:cNvPr>
          <p:cNvSpPr>
            <a:spLocks noGrp="1"/>
          </p:cNvSpPr>
          <p:nvPr>
            <p:ph type="dt" sz="half" idx="10"/>
          </p:nvPr>
        </p:nvSpPr>
        <p:spPr>
          <a:xfrm>
            <a:off x="551671" y="6297757"/>
            <a:ext cx="2319338" cy="365125"/>
          </a:xfrm>
        </p:spPr>
        <p:txBody>
          <a:bodyPr anchor="b"/>
          <a:lstStyle/>
          <a:p>
            <a:fld id="{B61BEF0D-F0BB-DE4B-95CE-6DB70DBA9567}" type="datetimeFigureOut">
              <a:rPr lang="en-US" smtClean="0"/>
              <a:pPr/>
              <a:t>8/29/2024</a:t>
            </a:fld>
            <a:endParaRPr lang="en-US" dirty="0"/>
          </a:p>
        </p:txBody>
      </p:sp>
      <p:sp>
        <p:nvSpPr>
          <p:cNvPr id="6" name="Footer Placeholder 5">
            <a:extLst>
              <a:ext uri="{FF2B5EF4-FFF2-40B4-BE49-F238E27FC236}">
                <a16:creationId xmlns:a16="http://schemas.microsoft.com/office/drawing/2014/main" id="{1F799D2B-89B6-394F-87B5-671C3DF96D4D}"/>
              </a:ext>
            </a:extLst>
          </p:cNvPr>
          <p:cNvSpPr>
            <a:spLocks noGrp="1"/>
          </p:cNvSpPr>
          <p:nvPr>
            <p:ph type="ftr" sz="quarter" idx="11"/>
          </p:nvPr>
        </p:nvSpPr>
        <p:spPr>
          <a:xfrm>
            <a:off x="3312607" y="6297757"/>
            <a:ext cx="3479007" cy="365125"/>
          </a:xfrm>
        </p:spPr>
        <p:txBody>
          <a:bodyPr anchor="b"/>
          <a:lstStyle/>
          <a:p>
            <a:endParaRPr lang="en-US" dirty="0"/>
          </a:p>
        </p:txBody>
      </p:sp>
      <p:sp>
        <p:nvSpPr>
          <p:cNvPr id="7" name="Slide Number Placeholder 6">
            <a:extLst>
              <a:ext uri="{FF2B5EF4-FFF2-40B4-BE49-F238E27FC236}">
                <a16:creationId xmlns:a16="http://schemas.microsoft.com/office/drawing/2014/main" id="{714B2DE6-CD2C-0E43-BF69-7B8CF8E92D84}"/>
              </a:ext>
            </a:extLst>
          </p:cNvPr>
          <p:cNvSpPr>
            <a:spLocks noGrp="1"/>
          </p:cNvSpPr>
          <p:nvPr>
            <p:ph type="sldNum" sz="quarter" idx="12"/>
          </p:nvPr>
        </p:nvSpPr>
        <p:spPr>
          <a:xfrm>
            <a:off x="7233213" y="6297757"/>
            <a:ext cx="2319338" cy="365125"/>
          </a:xfrm>
        </p:spPr>
        <p:txBody>
          <a:bodyPr anchor="b"/>
          <a:lstStyle/>
          <a:p>
            <a:fld id="{D57F1E4F-1CFF-5643-939E-217C01CDF565}" type="slidenum">
              <a:rPr lang="en-US" smtClean="0"/>
              <a:pPr/>
              <a:t>‹#›</a:t>
            </a:fld>
            <a:endParaRPr lang="en-US" dirty="0"/>
          </a:p>
        </p:txBody>
      </p:sp>
      <p:sp>
        <p:nvSpPr>
          <p:cNvPr id="2" name="Title 1">
            <a:extLst>
              <a:ext uri="{FF2B5EF4-FFF2-40B4-BE49-F238E27FC236}">
                <a16:creationId xmlns:a16="http://schemas.microsoft.com/office/drawing/2014/main" id="{B496D1C9-5344-7049-9AB9-81143B5805D9}"/>
              </a:ext>
            </a:extLst>
          </p:cNvPr>
          <p:cNvSpPr>
            <a:spLocks noGrp="1"/>
          </p:cNvSpPr>
          <p:nvPr>
            <p:ph type="title"/>
          </p:nvPr>
        </p:nvSpPr>
        <p:spPr>
          <a:xfrm>
            <a:off x="551670" y="131133"/>
            <a:ext cx="11355063" cy="1105325"/>
          </a:xfrm>
        </p:spPr>
        <p:txBody>
          <a:bodyPr>
            <a:normAutofit/>
          </a:bodyPr>
          <a:lstStyle>
            <a:lvl1pPr>
              <a:defRPr sz="4800"/>
            </a:lvl1pPr>
          </a:lstStyle>
          <a:p>
            <a:r>
              <a:rPr lang="en-GB"/>
              <a:t>Click to edit Master title style</a:t>
            </a:r>
            <a:endParaRPr lang="en-US" dirty="0"/>
          </a:p>
        </p:txBody>
      </p:sp>
      <p:sp>
        <p:nvSpPr>
          <p:cNvPr id="10" name="TextBox 9">
            <a:extLst>
              <a:ext uri="{FF2B5EF4-FFF2-40B4-BE49-F238E27FC236}">
                <a16:creationId xmlns:a16="http://schemas.microsoft.com/office/drawing/2014/main" id="{FDAD5118-030E-3B47-8E35-A2FD36F48A18}"/>
              </a:ext>
            </a:extLst>
          </p:cNvPr>
          <p:cNvSpPr txBox="1"/>
          <p:nvPr/>
        </p:nvSpPr>
        <p:spPr>
          <a:xfrm>
            <a:off x="10386298" y="6252845"/>
            <a:ext cx="1646605" cy="492443"/>
          </a:xfrm>
          <a:prstGeom prst="rect">
            <a:avLst/>
          </a:prstGeom>
          <a:noFill/>
        </p:spPr>
        <p:txBody>
          <a:bodyPr wrap="none" rtlCol="0">
            <a:spAutoFit/>
          </a:bodyPr>
          <a:lstStyle/>
          <a:p>
            <a:r>
              <a:rPr lang="en-GB" sz="26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746844005"/>
      </p:ext>
    </p:extLst>
  </p:cSld>
  <p:clrMapOvr>
    <a:masterClrMapping/>
  </p:clrMapOvr>
  <p:extLst>
    <p:ext uri="{DCECCB84-F9BA-43D5-87BE-67443E8EF086}">
      <p15:sldGuideLst xmlns:p15="http://schemas.microsoft.com/office/powerpoint/2012/main">
        <p15:guide id="1" orient="horz" pos="2160">
          <p15:clr>
            <a:srgbClr val="FBAE40"/>
          </p15:clr>
        </p15:guide>
        <p15:guide id="2" pos="46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1A2B92-027D-F549-8DC7-6258F32BA707}"/>
              </a:ext>
            </a:extLst>
          </p:cNvPr>
          <p:cNvSpPr/>
          <p:nvPr/>
        </p:nvSpPr>
        <p:spPr>
          <a:xfrm>
            <a:off x="-8461" y="-12272"/>
            <a:ext cx="12200461" cy="5290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6C637-2CA2-9949-A9E1-2B55B6953881}"/>
              </a:ext>
            </a:extLst>
          </p:cNvPr>
          <p:cNvSpPr/>
          <p:nvPr/>
        </p:nvSpPr>
        <p:spPr>
          <a:xfrm>
            <a:off x="-8461" y="1236458"/>
            <a:ext cx="12200461" cy="5621541"/>
          </a:xfrm>
          <a:prstGeom prst="rect">
            <a:avLst/>
          </a:prstGeom>
          <a:solidFill>
            <a:schemeClr val="bg1"/>
          </a:solidFill>
          <a:ln>
            <a:noFill/>
          </a:ln>
          <a:effectLst>
            <a:outerShdw blurRad="203200" dist="38100" dir="1674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F846D6E-F249-794B-9469-535E1F9523E4}"/>
              </a:ext>
            </a:extLst>
          </p:cNvPr>
          <p:cNvSpPr>
            <a:spLocks noGrp="1"/>
          </p:cNvSpPr>
          <p:nvPr>
            <p:ph sz="half" idx="2"/>
          </p:nvPr>
        </p:nvSpPr>
        <p:spPr>
          <a:xfrm>
            <a:off x="551670" y="1588651"/>
            <a:ext cx="5508000" cy="4556442"/>
          </a:xfrm>
        </p:spPr>
        <p:txBody>
          <a:bodyPr lIns="9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6CB680E4-47F0-B04B-8CFD-4DC7948CCDF5}"/>
              </a:ext>
            </a:extLst>
          </p:cNvPr>
          <p:cNvSpPr>
            <a:spLocks noGrp="1"/>
          </p:cNvSpPr>
          <p:nvPr>
            <p:ph type="dt" sz="half" idx="10"/>
          </p:nvPr>
        </p:nvSpPr>
        <p:spPr>
          <a:xfrm>
            <a:off x="551671" y="6297757"/>
            <a:ext cx="2319338" cy="365125"/>
          </a:xfrm>
        </p:spPr>
        <p:txBody>
          <a:bodyPr anchor="b"/>
          <a:lstStyle/>
          <a:p>
            <a:fld id="{B61BEF0D-F0BB-DE4B-95CE-6DB70DBA9567}" type="datetimeFigureOut">
              <a:rPr lang="en-US" smtClean="0"/>
              <a:pPr/>
              <a:t>8/29/2024</a:t>
            </a:fld>
            <a:endParaRPr lang="en-US" dirty="0"/>
          </a:p>
        </p:txBody>
      </p:sp>
      <p:sp>
        <p:nvSpPr>
          <p:cNvPr id="6" name="Footer Placeholder 5">
            <a:extLst>
              <a:ext uri="{FF2B5EF4-FFF2-40B4-BE49-F238E27FC236}">
                <a16:creationId xmlns:a16="http://schemas.microsoft.com/office/drawing/2014/main" id="{1F799D2B-89B6-394F-87B5-671C3DF96D4D}"/>
              </a:ext>
            </a:extLst>
          </p:cNvPr>
          <p:cNvSpPr>
            <a:spLocks noGrp="1"/>
          </p:cNvSpPr>
          <p:nvPr>
            <p:ph type="ftr" sz="quarter" idx="11"/>
          </p:nvPr>
        </p:nvSpPr>
        <p:spPr>
          <a:xfrm>
            <a:off x="3312607" y="6297757"/>
            <a:ext cx="3479007" cy="365125"/>
          </a:xfrm>
        </p:spPr>
        <p:txBody>
          <a:bodyPr anchor="b"/>
          <a:lstStyle/>
          <a:p>
            <a:endParaRPr lang="en-US" dirty="0"/>
          </a:p>
        </p:txBody>
      </p:sp>
      <p:sp>
        <p:nvSpPr>
          <p:cNvPr id="7" name="Slide Number Placeholder 6">
            <a:extLst>
              <a:ext uri="{FF2B5EF4-FFF2-40B4-BE49-F238E27FC236}">
                <a16:creationId xmlns:a16="http://schemas.microsoft.com/office/drawing/2014/main" id="{714B2DE6-CD2C-0E43-BF69-7B8CF8E92D84}"/>
              </a:ext>
            </a:extLst>
          </p:cNvPr>
          <p:cNvSpPr>
            <a:spLocks noGrp="1"/>
          </p:cNvSpPr>
          <p:nvPr>
            <p:ph type="sldNum" sz="quarter" idx="12"/>
          </p:nvPr>
        </p:nvSpPr>
        <p:spPr>
          <a:xfrm>
            <a:off x="7233213" y="6297757"/>
            <a:ext cx="2319338" cy="365125"/>
          </a:xfrm>
        </p:spPr>
        <p:txBody>
          <a:bodyPr anchor="b"/>
          <a:lstStyle/>
          <a:p>
            <a:fld id="{D57F1E4F-1CFF-5643-939E-217C01CDF565}" type="slidenum">
              <a:rPr lang="en-US" smtClean="0"/>
              <a:pPr/>
              <a:t>‹#›</a:t>
            </a:fld>
            <a:endParaRPr lang="en-US" dirty="0"/>
          </a:p>
        </p:txBody>
      </p:sp>
      <p:sp>
        <p:nvSpPr>
          <p:cNvPr id="2" name="Title 1">
            <a:extLst>
              <a:ext uri="{FF2B5EF4-FFF2-40B4-BE49-F238E27FC236}">
                <a16:creationId xmlns:a16="http://schemas.microsoft.com/office/drawing/2014/main" id="{B496D1C9-5344-7049-9AB9-81143B5805D9}"/>
              </a:ext>
            </a:extLst>
          </p:cNvPr>
          <p:cNvSpPr>
            <a:spLocks noGrp="1"/>
          </p:cNvSpPr>
          <p:nvPr>
            <p:ph type="title"/>
          </p:nvPr>
        </p:nvSpPr>
        <p:spPr>
          <a:xfrm>
            <a:off x="551670" y="131133"/>
            <a:ext cx="11355063" cy="1105325"/>
          </a:xfrm>
        </p:spPr>
        <p:txBody>
          <a:bodyPr>
            <a:normAutofit/>
          </a:bodyPr>
          <a:lstStyle>
            <a:lvl1pPr>
              <a:defRPr sz="4800"/>
            </a:lvl1pPr>
          </a:lstStyle>
          <a:p>
            <a:r>
              <a:rPr lang="en-GB"/>
              <a:t>Click to edit Master title style</a:t>
            </a:r>
            <a:endParaRPr lang="en-US" dirty="0"/>
          </a:p>
        </p:txBody>
      </p:sp>
      <p:sp>
        <p:nvSpPr>
          <p:cNvPr id="10" name="Content Placeholder 3">
            <a:extLst>
              <a:ext uri="{FF2B5EF4-FFF2-40B4-BE49-F238E27FC236}">
                <a16:creationId xmlns:a16="http://schemas.microsoft.com/office/drawing/2014/main" id="{44901950-5B56-9B4B-9196-414187BDEB97}"/>
              </a:ext>
            </a:extLst>
          </p:cNvPr>
          <p:cNvSpPr>
            <a:spLocks noGrp="1"/>
          </p:cNvSpPr>
          <p:nvPr>
            <p:ph sz="half" idx="13"/>
          </p:nvPr>
        </p:nvSpPr>
        <p:spPr>
          <a:xfrm>
            <a:off x="6371835" y="1588651"/>
            <a:ext cx="5508000" cy="4556442"/>
          </a:xfrm>
        </p:spPr>
        <p:txBody>
          <a:bodyPr lIns="9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Box 11">
            <a:extLst>
              <a:ext uri="{FF2B5EF4-FFF2-40B4-BE49-F238E27FC236}">
                <a16:creationId xmlns:a16="http://schemas.microsoft.com/office/drawing/2014/main" id="{B72842E2-371D-1F4B-9B94-400F9A7D55C1}"/>
              </a:ext>
            </a:extLst>
          </p:cNvPr>
          <p:cNvSpPr txBox="1"/>
          <p:nvPr/>
        </p:nvSpPr>
        <p:spPr>
          <a:xfrm>
            <a:off x="10386298" y="6252845"/>
            <a:ext cx="1646605" cy="492443"/>
          </a:xfrm>
          <a:prstGeom prst="rect">
            <a:avLst/>
          </a:prstGeom>
          <a:noFill/>
        </p:spPr>
        <p:txBody>
          <a:bodyPr wrap="none" rtlCol="0">
            <a:spAutoFit/>
          </a:bodyPr>
          <a:lstStyle/>
          <a:p>
            <a:r>
              <a:rPr lang="en-GB" sz="26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4257599925"/>
      </p:ext>
    </p:extLst>
  </p:cSld>
  <p:clrMapOvr>
    <a:masterClrMapping/>
  </p:clrMapOvr>
  <p:extLst>
    <p:ext uri="{DCECCB84-F9BA-43D5-87BE-67443E8EF086}">
      <p15:sldGuideLst xmlns:p15="http://schemas.microsoft.com/office/powerpoint/2012/main">
        <p15:guide id="1" orient="horz" pos="2160">
          <p15:clr>
            <a:srgbClr val="FBAE40"/>
          </p15:clr>
        </p15:guide>
        <p15:guide id="2" pos="46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D7538-5F79-6244-8BAE-06CD970E45AE}"/>
              </a:ext>
            </a:extLst>
          </p:cNvPr>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3" name="Footer Placeholder 2">
            <a:extLst>
              <a:ext uri="{FF2B5EF4-FFF2-40B4-BE49-F238E27FC236}">
                <a16:creationId xmlns:a16="http://schemas.microsoft.com/office/drawing/2014/main" id="{3CEB099F-84DD-7741-A646-247138C6ED6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634FB99-1B8A-2B4E-A2D8-95910992C24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732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ebinar info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9F98486-DCCD-FF44-8EF3-D2182B79B1CF}"/>
              </a:ext>
            </a:extLst>
          </p:cNvPr>
          <p:cNvSpPr/>
          <p:nvPr/>
        </p:nvSpPr>
        <p:spPr>
          <a:xfrm>
            <a:off x="0" y="5596856"/>
            <a:ext cx="12192000" cy="1261143"/>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10D0ED8-F780-E94A-80A3-42700BC94782}"/>
              </a:ext>
            </a:extLst>
          </p:cNvPr>
          <p:cNvSpPr txBox="1"/>
          <p:nvPr/>
        </p:nvSpPr>
        <p:spPr>
          <a:xfrm>
            <a:off x="7715522" y="6288723"/>
            <a:ext cx="4221412" cy="276999"/>
          </a:xfrm>
          <a:prstGeom prst="rect">
            <a:avLst/>
          </a:prstGeom>
          <a:noFill/>
        </p:spPr>
        <p:txBody>
          <a:bodyPr wrap="square" rtlCol="0">
            <a:spAutoFit/>
          </a:bodyPr>
          <a:lstStyle/>
          <a:p>
            <a:r>
              <a:rPr lang="en-GB" sz="1200" u="sng"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2">
                  <a:extLst>
                    <a:ext uri="{A12FA001-AC4F-418D-AE19-62706E023703}">
                      <ahyp:hlinkClr xmlns:ahyp="http://schemas.microsoft.com/office/drawing/2018/hyperlinkcolor" val="tx"/>
                    </a:ext>
                  </a:extLst>
                </a:hlinkClick>
              </a:rPr>
              <a:t>Creative Commons Attribution-ShareAlike 4.0 International</a:t>
            </a:r>
            <a:endParaRPr lang="en-GB" sz="12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1" name="Straight Connector 20">
            <a:extLst>
              <a:ext uri="{FF2B5EF4-FFF2-40B4-BE49-F238E27FC236}">
                <a16:creationId xmlns:a16="http://schemas.microsoft.com/office/drawing/2014/main" id="{216B3B19-201F-7348-A518-8545BF991447}"/>
              </a:ext>
            </a:extLst>
          </p:cNvPr>
          <p:cNvCxnSpPr>
            <a:cxnSpLocks/>
          </p:cNvCxnSpPr>
          <p:nvPr/>
        </p:nvCxnSpPr>
        <p:spPr>
          <a:xfrm>
            <a:off x="1436317" y="1563370"/>
            <a:ext cx="0" cy="25271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BD42AF42-10B0-9A48-9571-3C829913E97D}"/>
              </a:ext>
            </a:extLst>
          </p:cNvPr>
          <p:cNvSpPr>
            <a:spLocks noGrp="1"/>
          </p:cNvSpPr>
          <p:nvPr>
            <p:ph type="dt" sz="half" idx="10"/>
          </p:nvPr>
        </p:nvSpPr>
        <p:spPr>
          <a:xfrm>
            <a:off x="5497863" y="6244659"/>
            <a:ext cx="2090738" cy="365125"/>
          </a:xfrm>
        </p:spPr>
        <p:txBody>
          <a:bodyPr/>
          <a:lstStyle/>
          <a:p>
            <a:fld id="{B61BEF0D-F0BB-DE4B-95CE-6DB70DBA9567}" type="datetimeFigureOut">
              <a:rPr lang="en-US" smtClean="0"/>
              <a:pPr/>
              <a:t>8/29/2024</a:t>
            </a:fld>
            <a:endParaRPr lang="en-US" dirty="0"/>
          </a:p>
        </p:txBody>
      </p:sp>
      <p:sp>
        <p:nvSpPr>
          <p:cNvPr id="13" name="Title 1">
            <a:extLst>
              <a:ext uri="{FF2B5EF4-FFF2-40B4-BE49-F238E27FC236}">
                <a16:creationId xmlns:a16="http://schemas.microsoft.com/office/drawing/2014/main" id="{1A1FD96B-0733-A745-B2F3-D83FFA10E757}"/>
              </a:ext>
            </a:extLst>
          </p:cNvPr>
          <p:cNvSpPr>
            <a:spLocks noGrp="1"/>
          </p:cNvSpPr>
          <p:nvPr>
            <p:ph type="title"/>
          </p:nvPr>
        </p:nvSpPr>
        <p:spPr>
          <a:xfrm>
            <a:off x="1966363" y="1231184"/>
            <a:ext cx="7334800" cy="2141463"/>
          </a:xfrm>
          <a:ln>
            <a:noFill/>
          </a:ln>
        </p:spPr>
        <p:txBody>
          <a:bodyPr anchor="b" anchorCtr="0">
            <a:normAutofit/>
          </a:bodyPr>
          <a:lstStyle>
            <a:lvl1pPr>
              <a:defRPr lang="en-US" sz="6600" dirty="0">
                <a:solidFill>
                  <a:schemeClr val="bg1"/>
                </a:solidFill>
              </a:defRPr>
            </a:lvl1pPr>
          </a:lstStyle>
          <a:p>
            <a:pPr marL="0" lvl="0"/>
            <a:r>
              <a:rPr lang="en-GB"/>
              <a:t>Click to edit Master title style</a:t>
            </a:r>
            <a:endParaRPr lang="en-US" dirty="0"/>
          </a:p>
        </p:txBody>
      </p:sp>
      <p:sp>
        <p:nvSpPr>
          <p:cNvPr id="18" name="Subtitle 2">
            <a:extLst>
              <a:ext uri="{FF2B5EF4-FFF2-40B4-BE49-F238E27FC236}">
                <a16:creationId xmlns:a16="http://schemas.microsoft.com/office/drawing/2014/main" id="{6BC9B6C1-E06A-CF4D-86E9-868F84120AC3}"/>
              </a:ext>
            </a:extLst>
          </p:cNvPr>
          <p:cNvSpPr>
            <a:spLocks noGrp="1"/>
          </p:cNvSpPr>
          <p:nvPr>
            <p:ph type="subTitle" idx="1"/>
          </p:nvPr>
        </p:nvSpPr>
        <p:spPr>
          <a:xfrm>
            <a:off x="1945343" y="3589573"/>
            <a:ext cx="7355820" cy="569067"/>
          </a:xfrm>
        </p:spPr>
        <p:txBody>
          <a:bodyPr>
            <a:noAutofit/>
          </a:bodyPr>
          <a:lstStyle>
            <a:lvl1pPr marL="0" indent="0" algn="l">
              <a:buNone/>
              <a:defRPr sz="3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10" name="TextBox 9">
            <a:extLst>
              <a:ext uri="{FF2B5EF4-FFF2-40B4-BE49-F238E27FC236}">
                <a16:creationId xmlns:a16="http://schemas.microsoft.com/office/drawing/2014/main" id="{AC9833F7-2487-1A47-A42E-8AC5BA1A9912}"/>
              </a:ext>
            </a:extLst>
          </p:cNvPr>
          <p:cNvSpPr txBox="1"/>
          <p:nvPr/>
        </p:nvSpPr>
        <p:spPr>
          <a:xfrm>
            <a:off x="1312150" y="6018967"/>
            <a:ext cx="2432076" cy="707886"/>
          </a:xfrm>
          <a:prstGeom prst="rect">
            <a:avLst/>
          </a:prstGeom>
          <a:noFill/>
        </p:spPr>
        <p:txBody>
          <a:bodyPr wrap="none" rtlCol="0">
            <a:spAutoFit/>
          </a:bodyPr>
          <a:lstStyle/>
          <a:p>
            <a:r>
              <a:rPr lang="en-GB" sz="40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357740491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1A2B92-027D-F549-8DC7-6258F32BA707}"/>
              </a:ext>
            </a:extLst>
          </p:cNvPr>
          <p:cNvSpPr/>
          <p:nvPr/>
        </p:nvSpPr>
        <p:spPr>
          <a:xfrm>
            <a:off x="-8461" y="-12272"/>
            <a:ext cx="12200461" cy="5290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6C637-2CA2-9949-A9E1-2B55B6953881}"/>
              </a:ext>
            </a:extLst>
          </p:cNvPr>
          <p:cNvSpPr/>
          <p:nvPr/>
        </p:nvSpPr>
        <p:spPr>
          <a:xfrm>
            <a:off x="-8461" y="1236458"/>
            <a:ext cx="12200461" cy="5621541"/>
          </a:xfrm>
          <a:prstGeom prst="rect">
            <a:avLst/>
          </a:prstGeom>
          <a:solidFill>
            <a:schemeClr val="bg1"/>
          </a:solidFill>
          <a:ln>
            <a:noFill/>
          </a:ln>
          <a:effectLst>
            <a:outerShdw blurRad="203200" dist="38100" dir="1674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C88E63C-7146-544E-B0BE-791D359D539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77914" y="6363164"/>
            <a:ext cx="1428821" cy="250731"/>
          </a:xfrm>
          <a:prstGeom prst="rect">
            <a:avLst/>
          </a:prstGeom>
        </p:spPr>
      </p:pic>
      <p:sp>
        <p:nvSpPr>
          <p:cNvPr id="4" name="Content Placeholder 3">
            <a:extLst>
              <a:ext uri="{FF2B5EF4-FFF2-40B4-BE49-F238E27FC236}">
                <a16:creationId xmlns:a16="http://schemas.microsoft.com/office/drawing/2014/main" id="{8F846D6E-F249-794B-9469-535E1F9523E4}"/>
              </a:ext>
            </a:extLst>
          </p:cNvPr>
          <p:cNvSpPr>
            <a:spLocks noGrp="1"/>
          </p:cNvSpPr>
          <p:nvPr>
            <p:ph sz="half" idx="2"/>
          </p:nvPr>
        </p:nvSpPr>
        <p:spPr>
          <a:xfrm>
            <a:off x="551670" y="1588651"/>
            <a:ext cx="5508000" cy="4556442"/>
          </a:xfrm>
        </p:spPr>
        <p:txBody>
          <a:bodyPr lIns="9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6CB680E4-47F0-B04B-8CFD-4DC7948CCDF5}"/>
              </a:ext>
            </a:extLst>
          </p:cNvPr>
          <p:cNvSpPr>
            <a:spLocks noGrp="1"/>
          </p:cNvSpPr>
          <p:nvPr>
            <p:ph type="dt" sz="half" idx="10"/>
          </p:nvPr>
        </p:nvSpPr>
        <p:spPr>
          <a:xfrm>
            <a:off x="551671" y="6297757"/>
            <a:ext cx="2319338" cy="365125"/>
          </a:xfrm>
        </p:spPr>
        <p:txBody>
          <a:bodyPr anchor="b"/>
          <a:lstStyle/>
          <a:p>
            <a:fld id="{B61BEF0D-F0BB-DE4B-95CE-6DB70DBA9567}" type="datetimeFigureOut">
              <a:rPr lang="en-US" smtClean="0"/>
              <a:pPr/>
              <a:t>8/29/2024</a:t>
            </a:fld>
            <a:endParaRPr lang="en-US" dirty="0"/>
          </a:p>
        </p:txBody>
      </p:sp>
      <p:sp>
        <p:nvSpPr>
          <p:cNvPr id="6" name="Footer Placeholder 5">
            <a:extLst>
              <a:ext uri="{FF2B5EF4-FFF2-40B4-BE49-F238E27FC236}">
                <a16:creationId xmlns:a16="http://schemas.microsoft.com/office/drawing/2014/main" id="{1F799D2B-89B6-394F-87B5-671C3DF96D4D}"/>
              </a:ext>
            </a:extLst>
          </p:cNvPr>
          <p:cNvSpPr>
            <a:spLocks noGrp="1"/>
          </p:cNvSpPr>
          <p:nvPr>
            <p:ph type="ftr" sz="quarter" idx="11"/>
          </p:nvPr>
        </p:nvSpPr>
        <p:spPr>
          <a:xfrm>
            <a:off x="3312607" y="6297757"/>
            <a:ext cx="3479007" cy="365125"/>
          </a:xfrm>
        </p:spPr>
        <p:txBody>
          <a:bodyPr anchor="b"/>
          <a:lstStyle/>
          <a:p>
            <a:endParaRPr lang="en-US" dirty="0"/>
          </a:p>
        </p:txBody>
      </p:sp>
      <p:sp>
        <p:nvSpPr>
          <p:cNvPr id="7" name="Slide Number Placeholder 6">
            <a:extLst>
              <a:ext uri="{FF2B5EF4-FFF2-40B4-BE49-F238E27FC236}">
                <a16:creationId xmlns:a16="http://schemas.microsoft.com/office/drawing/2014/main" id="{714B2DE6-CD2C-0E43-BF69-7B8CF8E92D84}"/>
              </a:ext>
            </a:extLst>
          </p:cNvPr>
          <p:cNvSpPr>
            <a:spLocks noGrp="1"/>
          </p:cNvSpPr>
          <p:nvPr>
            <p:ph type="sldNum" sz="quarter" idx="12"/>
          </p:nvPr>
        </p:nvSpPr>
        <p:spPr>
          <a:xfrm>
            <a:off x="7233213" y="6297757"/>
            <a:ext cx="2319338" cy="365125"/>
          </a:xfrm>
        </p:spPr>
        <p:txBody>
          <a:bodyPr anchor="b"/>
          <a:lstStyle/>
          <a:p>
            <a:fld id="{D57F1E4F-1CFF-5643-939E-217C01CDF565}" type="slidenum">
              <a:rPr lang="en-US" smtClean="0"/>
              <a:pPr/>
              <a:t>‹#›</a:t>
            </a:fld>
            <a:endParaRPr lang="en-US" dirty="0"/>
          </a:p>
        </p:txBody>
      </p:sp>
      <p:sp>
        <p:nvSpPr>
          <p:cNvPr id="2" name="Title 1">
            <a:extLst>
              <a:ext uri="{FF2B5EF4-FFF2-40B4-BE49-F238E27FC236}">
                <a16:creationId xmlns:a16="http://schemas.microsoft.com/office/drawing/2014/main" id="{B496D1C9-5344-7049-9AB9-81143B5805D9}"/>
              </a:ext>
            </a:extLst>
          </p:cNvPr>
          <p:cNvSpPr>
            <a:spLocks noGrp="1"/>
          </p:cNvSpPr>
          <p:nvPr>
            <p:ph type="title"/>
          </p:nvPr>
        </p:nvSpPr>
        <p:spPr>
          <a:xfrm>
            <a:off x="551670" y="131133"/>
            <a:ext cx="11355063" cy="1105325"/>
          </a:xfrm>
        </p:spPr>
        <p:txBody>
          <a:bodyPr>
            <a:normAutofit/>
          </a:bodyPr>
          <a:lstStyle>
            <a:lvl1pPr>
              <a:defRPr sz="4800"/>
            </a:lvl1pPr>
          </a:lstStyle>
          <a:p>
            <a:r>
              <a:rPr lang="en-GB"/>
              <a:t>Click to edit Master title style</a:t>
            </a:r>
            <a:endParaRPr lang="en-US" dirty="0"/>
          </a:p>
        </p:txBody>
      </p:sp>
      <p:sp>
        <p:nvSpPr>
          <p:cNvPr id="10" name="Content Placeholder 3">
            <a:extLst>
              <a:ext uri="{FF2B5EF4-FFF2-40B4-BE49-F238E27FC236}">
                <a16:creationId xmlns:a16="http://schemas.microsoft.com/office/drawing/2014/main" id="{44901950-5B56-9B4B-9196-414187BDEB97}"/>
              </a:ext>
            </a:extLst>
          </p:cNvPr>
          <p:cNvSpPr>
            <a:spLocks noGrp="1"/>
          </p:cNvSpPr>
          <p:nvPr>
            <p:ph sz="half" idx="13"/>
          </p:nvPr>
        </p:nvSpPr>
        <p:spPr>
          <a:xfrm>
            <a:off x="6371835" y="1588651"/>
            <a:ext cx="5508000" cy="4556442"/>
          </a:xfrm>
        </p:spPr>
        <p:txBody>
          <a:bodyPr lIns="9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25031935"/>
      </p:ext>
    </p:extLst>
  </p:cSld>
  <p:clrMapOvr>
    <a:masterClrMapping/>
  </p:clrMapOvr>
  <p:extLst>
    <p:ext uri="{DCECCB84-F9BA-43D5-87BE-67443E8EF086}">
      <p15:sldGuideLst xmlns:p15="http://schemas.microsoft.com/office/powerpoint/2012/main">
        <p15:guide id="1" orient="horz" pos="2160">
          <p15:clr>
            <a:srgbClr val="FBAE40"/>
          </p15:clr>
        </p15:guide>
        <p15:guide id="2" pos="46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AE17C0-B662-534D-9D8E-374BDD40D1EC}"/>
              </a:ext>
            </a:extLst>
          </p:cNvPr>
          <p:cNvSpPr/>
          <p:nvPr userDrawn="1"/>
        </p:nvSpPr>
        <p:spPr>
          <a:xfrm>
            <a:off x="2783632" y="0"/>
            <a:ext cx="9408367" cy="685799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3974A12-DDA2-FB49-95AB-04F917955AC5}"/>
              </a:ext>
            </a:extLst>
          </p:cNvPr>
          <p:cNvSpPr txBox="1"/>
          <p:nvPr userDrawn="1"/>
        </p:nvSpPr>
        <p:spPr>
          <a:xfrm>
            <a:off x="3363266" y="6309320"/>
            <a:ext cx="8071187" cy="276999"/>
          </a:xfrm>
          <a:prstGeom prst="rect">
            <a:avLst/>
          </a:prstGeom>
          <a:noFill/>
        </p:spPr>
        <p:txBody>
          <a:bodyPr wrap="square" rtlCol="0">
            <a:spAutoFit/>
          </a:bodyPr>
          <a:lstStyle/>
          <a:p>
            <a:pPr>
              <a:spcBef>
                <a:spcPts val="0"/>
              </a:spcBef>
              <a:spcAft>
                <a:spcPts val="400"/>
              </a:spcAft>
            </a:pPr>
            <a:r>
              <a:rPr lang="en-GB" sz="12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 </a:t>
            </a:r>
            <a:fld id="{EE89269B-7EA9-BA4D-9995-048642ABEEF8}" type="datetimeyyyy">
              <a:rPr lang="en-GB" sz="120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2024</a:t>
            </a:fld>
            <a:r>
              <a:rPr lang="en-GB" sz="12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 Statistics for Sustainable Development  </a:t>
            </a:r>
            <a:r>
              <a:rPr lang="en-GB" sz="1200" u="sng"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2">
                  <a:extLst>
                    <a:ext uri="{A12FA001-AC4F-418D-AE19-62706E023703}">
                      <ahyp:hlinkClr xmlns:ahyp="http://schemas.microsoft.com/office/drawing/2018/hyperlinkcolor" val="tx"/>
                    </a:ext>
                  </a:extLst>
                </a:hlinkClick>
              </a:rPr>
              <a:t>Creative Commons Attribution-ShareAlike 4.0 International</a:t>
            </a:r>
            <a:endParaRPr lang="en-GB" sz="12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TextBox 9">
            <a:extLst>
              <a:ext uri="{FF2B5EF4-FFF2-40B4-BE49-F238E27FC236}">
                <a16:creationId xmlns:a16="http://schemas.microsoft.com/office/drawing/2014/main" id="{AE884C96-75E8-0548-97E2-2B256A366938}"/>
              </a:ext>
            </a:extLst>
          </p:cNvPr>
          <p:cNvSpPr txBox="1"/>
          <p:nvPr userDrawn="1"/>
        </p:nvSpPr>
        <p:spPr>
          <a:xfrm>
            <a:off x="4598964" y="4689803"/>
            <a:ext cx="6835490" cy="948593"/>
          </a:xfrm>
          <a:prstGeom prst="rect">
            <a:avLst/>
          </a:prstGeom>
          <a:noFill/>
        </p:spPr>
        <p:txBody>
          <a:bodyPr wrap="square" rtlCol="0">
            <a:spAutoFit/>
          </a:bodyPr>
          <a:lstStyle/>
          <a:p>
            <a:pPr>
              <a:lnSpc>
                <a:spcPct val="110000"/>
              </a:lnSpc>
              <a:spcAft>
                <a:spcPts val="2700"/>
              </a:spcAft>
            </a:pPr>
            <a:r>
              <a:rPr lang="en-GB" sz="2600" dirty="0">
                <a:latin typeface="Open Sans Light" panose="020B0306030504020204" pitchFamily="34" charset="0"/>
                <a:ea typeface="Open Sans Light" panose="020B0306030504020204" pitchFamily="34" charset="0"/>
                <a:cs typeface="Open Sans Light" panose="020B0306030504020204" pitchFamily="34" charset="0"/>
              </a:rPr>
              <a:t>Find more guides and materials at </a:t>
            </a:r>
            <a:r>
              <a:rPr lang="en-GB" sz="2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hlinkClick r:id="rId3">
                  <a:extLst>
                    <a:ext uri="{A12FA001-AC4F-418D-AE19-62706E023703}">
                      <ahyp:hlinkClr xmlns:ahyp="http://schemas.microsoft.com/office/drawing/2018/hyperlinkcolor" val="tx"/>
                    </a:ext>
                  </a:extLst>
                </a:hlinkClick>
              </a:rPr>
              <a:t>stats4sd.org/resources</a:t>
            </a:r>
            <a:endParaRPr lang="en-GB" sz="2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12" name="Picture 11" descr="A picture containing black, night&#10;&#10;Description automatically generated">
            <a:extLst>
              <a:ext uri="{FF2B5EF4-FFF2-40B4-BE49-F238E27FC236}">
                <a16:creationId xmlns:a16="http://schemas.microsoft.com/office/drawing/2014/main" id="{0EEC8CFF-BCA2-8A47-AA27-84C4B0528C9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363266" y="4720792"/>
            <a:ext cx="952467" cy="952467"/>
          </a:xfrm>
          <a:prstGeom prst="rect">
            <a:avLst/>
          </a:prstGeom>
        </p:spPr>
      </p:pic>
      <p:sp>
        <p:nvSpPr>
          <p:cNvPr id="19" name="Text Placeholder 18">
            <a:extLst>
              <a:ext uri="{FF2B5EF4-FFF2-40B4-BE49-F238E27FC236}">
                <a16:creationId xmlns:a16="http://schemas.microsoft.com/office/drawing/2014/main" id="{3CC3B39E-BD63-504B-BD1C-16C881EACE9A}"/>
              </a:ext>
            </a:extLst>
          </p:cNvPr>
          <p:cNvSpPr>
            <a:spLocks noGrp="1"/>
          </p:cNvSpPr>
          <p:nvPr>
            <p:ph type="body" sz="quarter" idx="10"/>
          </p:nvPr>
        </p:nvSpPr>
        <p:spPr>
          <a:xfrm>
            <a:off x="3452219" y="1100558"/>
            <a:ext cx="7866062" cy="1444738"/>
          </a:xfrm>
        </p:spPr>
        <p:txBody>
          <a:bodyPr/>
          <a:lstStyle>
            <a:lvl1pPr marL="0" indent="0">
              <a:lnSpc>
                <a:spcPct val="100000"/>
              </a:lnSpc>
              <a:buNone/>
              <a:defRPr lang="en-GB" sz="44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00000"/>
              </a:lnSpc>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2pPr>
            <a:lvl3pPr marL="914400" indent="0">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3pPr>
            <a:lvl4pPr marL="1371600" indent="0">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4pPr>
            <a:lvl5pPr marL="1828800" indent="0">
              <a:buNone/>
              <a:defRPr lang="en-GB" sz="4000" kern="1200" dirty="0">
                <a:solidFill>
                  <a:schemeClr val="tx1"/>
                </a:solidFill>
                <a:latin typeface="+mn-lt"/>
                <a:ea typeface="Open Sans Light" panose="020B0306030504020204" pitchFamily="34" charset="0"/>
                <a:cs typeface="Open Sans Light" panose="020B0306030504020204" pitchFamily="34" charset="0"/>
              </a:defRPr>
            </a:lvl5pPr>
          </a:lstStyle>
          <a:p>
            <a:pPr lvl="0"/>
            <a:r>
              <a:rPr lang="en-GB"/>
              <a:t>Click to edit Master text styles</a:t>
            </a:r>
          </a:p>
        </p:txBody>
      </p:sp>
      <p:sp>
        <p:nvSpPr>
          <p:cNvPr id="20" name="Text Placeholder 18">
            <a:extLst>
              <a:ext uri="{FF2B5EF4-FFF2-40B4-BE49-F238E27FC236}">
                <a16:creationId xmlns:a16="http://schemas.microsoft.com/office/drawing/2014/main" id="{48BC4465-C68A-844B-ABA9-61E2C12A3C72}"/>
              </a:ext>
            </a:extLst>
          </p:cNvPr>
          <p:cNvSpPr>
            <a:spLocks noGrp="1"/>
          </p:cNvSpPr>
          <p:nvPr>
            <p:ph type="body" sz="quarter" idx="11"/>
          </p:nvPr>
        </p:nvSpPr>
        <p:spPr>
          <a:xfrm>
            <a:off x="3452219" y="2688186"/>
            <a:ext cx="7866062" cy="1512456"/>
          </a:xfrm>
        </p:spPr>
        <p:txBody>
          <a:bodyPr>
            <a:noAutofit/>
          </a:bodyPr>
          <a:lstStyle>
            <a:lvl1pPr marL="0" indent="0">
              <a:spcAft>
                <a:spcPts val="800"/>
              </a:spcAft>
              <a:buNone/>
              <a:defRPr lang="en-GB" sz="2600" kern="120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2pPr>
            <a:lvl3pPr marL="914400" indent="0">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3pPr>
            <a:lvl4pPr marL="1371600" indent="0">
              <a:buNone/>
              <a:defRPr lang="en-GB" sz="4000" kern="1200" dirty="0" smtClean="0">
                <a:solidFill>
                  <a:schemeClr val="tx1"/>
                </a:solidFill>
                <a:latin typeface="+mn-lt"/>
                <a:ea typeface="Open Sans Light" panose="020B0306030504020204" pitchFamily="34" charset="0"/>
                <a:cs typeface="Open Sans Light" panose="020B0306030504020204" pitchFamily="34" charset="0"/>
              </a:defRPr>
            </a:lvl4pPr>
            <a:lvl5pPr marL="1828800" indent="0">
              <a:buNone/>
              <a:defRPr lang="en-GB" sz="4000" kern="1200" dirty="0">
                <a:solidFill>
                  <a:schemeClr val="tx1"/>
                </a:solidFill>
                <a:latin typeface="+mn-lt"/>
                <a:ea typeface="Open Sans Light" panose="020B0306030504020204" pitchFamily="34" charset="0"/>
                <a:cs typeface="Open Sans Light" panose="020B0306030504020204" pitchFamily="34" charset="0"/>
              </a:defRPr>
            </a:lvl5pPr>
          </a:lstStyle>
          <a:p>
            <a:pPr marL="0" lvl="0" indent="0" algn="l" defTabSz="914400" rtl="0" eaLnBrk="1" latinLnBrk="0" hangingPunct="1">
              <a:lnSpc>
                <a:spcPct val="110000"/>
              </a:lnSpc>
              <a:spcBef>
                <a:spcPts val="0"/>
              </a:spcBef>
              <a:spcAft>
                <a:spcPts val="1200"/>
              </a:spcAft>
              <a:buFont typeface="Arial" panose="020B0604020202020204" pitchFamily="34" charset="0"/>
              <a:buNone/>
            </a:pPr>
            <a:r>
              <a:rPr lang="en-GB"/>
              <a:t>Click to edit Master text styles</a:t>
            </a:r>
          </a:p>
        </p:txBody>
      </p:sp>
      <p:sp>
        <p:nvSpPr>
          <p:cNvPr id="11" name="TextBox 10">
            <a:extLst>
              <a:ext uri="{FF2B5EF4-FFF2-40B4-BE49-F238E27FC236}">
                <a16:creationId xmlns:a16="http://schemas.microsoft.com/office/drawing/2014/main" id="{6E1D88D5-7EC6-F042-A3D0-5392D5EDFCC8}"/>
              </a:ext>
            </a:extLst>
          </p:cNvPr>
          <p:cNvSpPr txBox="1"/>
          <p:nvPr userDrawn="1"/>
        </p:nvSpPr>
        <p:spPr>
          <a:xfrm>
            <a:off x="10108505" y="265889"/>
            <a:ext cx="1869423" cy="553998"/>
          </a:xfrm>
          <a:prstGeom prst="rect">
            <a:avLst/>
          </a:prstGeom>
          <a:noFill/>
        </p:spPr>
        <p:txBody>
          <a:bodyPr wrap="none" rtlCol="0">
            <a:spAutoFit/>
          </a:bodyPr>
          <a:lstStyle/>
          <a:p>
            <a:r>
              <a:rPr lang="en-GB" sz="3000" b="1" i="0" dirty="0">
                <a:solidFill>
                  <a:srgbClr val="D2222A"/>
                </a:solidFill>
                <a:latin typeface="Open Sans" panose="020B0606030504020204" pitchFamily="34" charset="0"/>
                <a:ea typeface="Open Sans" panose="020B0606030504020204" pitchFamily="34" charset="0"/>
                <a:cs typeface="Open Sans" panose="020B0606030504020204" pitchFamily="34" charset="0"/>
              </a:rPr>
              <a:t>Stats4SD</a:t>
            </a:r>
          </a:p>
        </p:txBody>
      </p:sp>
    </p:spTree>
    <p:extLst>
      <p:ext uri="{BB962C8B-B14F-4D97-AF65-F5344CB8AC3E}">
        <p14:creationId xmlns:p14="http://schemas.microsoft.com/office/powerpoint/2010/main" val="274663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B88D-4512-2E98-12EB-9F4F22CCD1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FF0E70-44F5-6D0B-79A3-DD853C5AE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136DF-9C60-71F3-7412-B44F74653D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CE7E5E-8AA1-A6A6-1614-05DABC2F9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ED0C7-15E7-F19E-93B7-3C38500C97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E6ECE13-8AA6-E75B-207F-727F7FDE7136}"/>
              </a:ext>
            </a:extLst>
          </p:cNvPr>
          <p:cNvSpPr>
            <a:spLocks noGrp="1"/>
          </p:cNvSpPr>
          <p:nvPr>
            <p:ph type="dt" sz="half" idx="10"/>
          </p:nvPr>
        </p:nvSpPr>
        <p:spPr/>
        <p:txBody>
          <a:bodyPr/>
          <a:lstStyle/>
          <a:p>
            <a:fld id="{8B0C7F00-ECBD-4DB8-B5D4-8B93F5B9EE57}" type="datetimeFigureOut">
              <a:rPr lang="en-GB" smtClean="0"/>
              <a:t>29/08/2024</a:t>
            </a:fld>
            <a:endParaRPr lang="en-GB"/>
          </a:p>
        </p:txBody>
      </p:sp>
      <p:sp>
        <p:nvSpPr>
          <p:cNvPr id="8" name="Footer Placeholder 7">
            <a:extLst>
              <a:ext uri="{FF2B5EF4-FFF2-40B4-BE49-F238E27FC236}">
                <a16:creationId xmlns:a16="http://schemas.microsoft.com/office/drawing/2014/main" id="{6C769BA2-3703-372B-0281-2B5F4D7E6A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1460F37-894F-857B-6F77-5C5B4B514E3D}"/>
              </a:ext>
            </a:extLst>
          </p:cNvPr>
          <p:cNvSpPr>
            <a:spLocks noGrp="1"/>
          </p:cNvSpPr>
          <p:nvPr>
            <p:ph type="sldNum" sz="quarter" idx="12"/>
          </p:nvPr>
        </p:nvSpPr>
        <p:spPr/>
        <p:txBody>
          <a:bodyPr/>
          <a:lstStyle/>
          <a:p>
            <a:fld id="{C1E19E79-EC99-4757-8D59-B3522E919FFB}" type="slidenum">
              <a:rPr lang="en-GB" smtClean="0"/>
              <a:t>‹#›</a:t>
            </a:fld>
            <a:endParaRPr lang="en-GB"/>
          </a:p>
        </p:txBody>
      </p:sp>
    </p:spTree>
    <p:extLst>
      <p:ext uri="{BB962C8B-B14F-4D97-AF65-F5344CB8AC3E}">
        <p14:creationId xmlns:p14="http://schemas.microsoft.com/office/powerpoint/2010/main" val="134104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09B01-23F5-F346-B24D-7AA19B8B5E0D}"/>
              </a:ext>
            </a:extLst>
          </p:cNvPr>
          <p:cNvSpPr>
            <a:spLocks noGrp="1"/>
          </p:cNvSpPr>
          <p:nvPr>
            <p:ph type="title"/>
          </p:nvPr>
        </p:nvSpPr>
        <p:spPr>
          <a:xfrm>
            <a:off x="838198" y="540912"/>
            <a:ext cx="10916907" cy="1105325"/>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81EEE05F-F78F-0D48-8887-C53654C39AFB}"/>
              </a:ext>
            </a:extLst>
          </p:cNvPr>
          <p:cNvSpPr>
            <a:spLocks noGrp="1"/>
          </p:cNvSpPr>
          <p:nvPr>
            <p:ph type="body" idx="1"/>
          </p:nvPr>
        </p:nvSpPr>
        <p:spPr>
          <a:xfrm>
            <a:off x="838200" y="1825625"/>
            <a:ext cx="10916906" cy="398140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A073C7B4-2B6E-B649-A283-23AE6B7A4258}"/>
              </a:ext>
            </a:extLst>
          </p:cNvPr>
          <p:cNvSpPr>
            <a:spLocks noGrp="1"/>
          </p:cNvSpPr>
          <p:nvPr>
            <p:ph type="dt" sz="half" idx="2"/>
          </p:nvPr>
        </p:nvSpPr>
        <p:spPr>
          <a:xfrm>
            <a:off x="436894" y="6077516"/>
            <a:ext cx="23193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8/29/2024</a:t>
            </a:fld>
            <a:endParaRPr lang="en-US" dirty="0"/>
          </a:p>
        </p:txBody>
      </p:sp>
      <p:sp>
        <p:nvSpPr>
          <p:cNvPr id="5" name="Footer Placeholder 4">
            <a:extLst>
              <a:ext uri="{FF2B5EF4-FFF2-40B4-BE49-F238E27FC236}">
                <a16:creationId xmlns:a16="http://schemas.microsoft.com/office/drawing/2014/main" id="{0D972EB5-F374-6B40-BF2A-1423618BFB9A}"/>
              </a:ext>
            </a:extLst>
          </p:cNvPr>
          <p:cNvSpPr>
            <a:spLocks noGrp="1"/>
          </p:cNvSpPr>
          <p:nvPr>
            <p:ph type="ftr" sz="quarter" idx="3"/>
          </p:nvPr>
        </p:nvSpPr>
        <p:spPr>
          <a:xfrm>
            <a:off x="2819834" y="6077516"/>
            <a:ext cx="347900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A54B805-EFE3-3E45-9C7F-69BAA91A2695}"/>
              </a:ext>
            </a:extLst>
          </p:cNvPr>
          <p:cNvSpPr>
            <a:spLocks noGrp="1"/>
          </p:cNvSpPr>
          <p:nvPr>
            <p:ph type="sldNum" sz="quarter" idx="4"/>
          </p:nvPr>
        </p:nvSpPr>
        <p:spPr>
          <a:xfrm>
            <a:off x="6342137" y="6077516"/>
            <a:ext cx="231933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a:extLst>
              <a:ext uri="{FF2B5EF4-FFF2-40B4-BE49-F238E27FC236}">
                <a16:creationId xmlns:a16="http://schemas.microsoft.com/office/drawing/2014/main" id="{75955C24-6FA1-0CC0-F39A-2DA42614DEE9}"/>
              </a:ext>
            </a:extLst>
          </p:cNvPr>
          <p:cNvPicPr>
            <a:picLocks noChangeAspect="1"/>
          </p:cNvPicPr>
          <p:nvPr userDrawn="1"/>
        </p:nvPicPr>
        <p:blipFill rotWithShape="1">
          <a:blip r:embed="rId12" cstate="print">
            <a:alphaModFix amt="97000"/>
            <a:extLst>
              <a:ext uri="{BEBA8EAE-BF5A-486C-A8C5-ECC9F3942E4B}">
                <a14:imgProps xmlns:a14="http://schemas.microsoft.com/office/drawing/2010/main">
                  <a14:imgLayer r:embed="rId13">
                    <a14:imgEffect>
                      <a14:sharpenSoften amount="-43000"/>
                    </a14:imgEffect>
                  </a14:imgLayer>
                </a14:imgProps>
              </a:ext>
              <a:ext uri="{28A0092B-C50C-407E-A947-70E740481C1C}">
                <a14:useLocalDpi xmlns:a14="http://schemas.microsoft.com/office/drawing/2010/main"/>
              </a:ext>
            </a:extLst>
          </a:blip>
          <a:srcRect b="24970"/>
          <a:stretch/>
        </p:blipFill>
        <p:spPr>
          <a:xfrm>
            <a:off x="1" y="0"/>
            <a:ext cx="12192000" cy="6858000"/>
          </a:xfrm>
          <a:prstGeom prst="rect">
            <a:avLst/>
          </a:prstGeom>
        </p:spPr>
      </p:pic>
    </p:spTree>
    <p:extLst>
      <p:ext uri="{BB962C8B-B14F-4D97-AF65-F5344CB8AC3E}">
        <p14:creationId xmlns:p14="http://schemas.microsoft.com/office/powerpoint/2010/main" val="1177571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 id="2147483680" r:id="rId9"/>
    <p:sldLayoutId id="2147483681" r:id="rId10"/>
  </p:sldLayoutIdLst>
  <p:txStyles>
    <p:titleStyle>
      <a:lvl1pPr algn="l" defTabSz="914400" rtl="0" eaLnBrk="1" latinLnBrk="0" hangingPunct="1">
        <a:lnSpc>
          <a:spcPct val="90000"/>
        </a:lnSpc>
        <a:spcBef>
          <a:spcPct val="0"/>
        </a:spcBef>
        <a:buNone/>
        <a:defRPr sz="60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lang="en-US" sz="2000" b="0" i="0" kern="1200" dirty="0" smtClean="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110000"/>
        </a:lnSpc>
        <a:spcBef>
          <a:spcPts val="0"/>
        </a:spcBef>
        <a:spcAft>
          <a:spcPts val="900"/>
        </a:spcAft>
        <a:buFont typeface="Arial" panose="020B0604020202020204" pitchFamily="34" charset="0"/>
        <a:buChar char="•"/>
        <a:defRPr sz="1800" b="0" i="0" kern="120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110000"/>
        </a:lnSpc>
        <a:spcBef>
          <a:spcPts val="0"/>
        </a:spcBef>
        <a:spcAft>
          <a:spcPts val="600"/>
        </a:spcAft>
        <a:buFont typeface="Arial" panose="020B0604020202020204" pitchFamily="34" charset="0"/>
        <a:buChar char="•"/>
        <a:defRPr sz="1600" b="0" i="0" kern="120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110000"/>
        </a:lnSpc>
        <a:spcBef>
          <a:spcPts val="0"/>
        </a:spcBef>
        <a:spcAft>
          <a:spcPts val="400"/>
        </a:spcAft>
        <a:buFont typeface="Arial" panose="020B0604020202020204" pitchFamily="34" charset="0"/>
        <a:buChar char="•"/>
        <a:defRPr sz="1600" b="0" i="0" kern="120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110000"/>
        </a:lnSpc>
        <a:spcBef>
          <a:spcPts val="0"/>
        </a:spcBef>
        <a:spcAft>
          <a:spcPts val="400"/>
        </a:spcAft>
        <a:buFont typeface="Arial" panose="020B0604020202020204" pitchFamily="34" charset="0"/>
        <a:buChar char="•"/>
        <a:defRPr sz="1600" b="0" i="0" kern="120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dumble@stats4sd.org"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tats4sd/dplyr_learnr" TargetMode="External"/><Relationship Id="rId3" Type="http://schemas.openxmlformats.org/officeDocument/2006/relationships/hyperlink" Target="https://github.com/rstudio-education/teach-the-tidyverse" TargetMode="External"/><Relationship Id="rId7" Type="http://schemas.openxmlformats.org/officeDocument/2006/relationships/hyperlink" Target="https://www.youtube.com/playlist?list=PLK5PktXR1tmM_ISpxwoiXD2SioG3MWNq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stats4sd.org/blog/53" TargetMode="External"/><Relationship Id="rId5" Type="http://schemas.openxmlformats.org/officeDocument/2006/relationships/hyperlink" Target="https://www.youtube.com/watch?v=8h_PAFlp5a0" TargetMode="External"/><Relationship Id="rId4" Type="http://schemas.openxmlformats.org/officeDocument/2006/relationships/hyperlink" Target="https://rstudio.github.io/learnr/" TargetMode="External"/><Relationship Id="rId9" Type="http://schemas.openxmlformats.org/officeDocument/2006/relationships/hyperlink" Target="https://shiny.stats4sd.org/dplyr_learnr__liv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Stats4SD" TargetMode="External"/><Relationship Id="rId2" Type="http://schemas.openxmlformats.org/officeDocument/2006/relationships/hyperlink" Target="http://www.stats4sd.or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stats4sd/dplyr_learnr"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shiny.stats4sd.org/dplyr_learnr__liv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youtube.com/playlist?list=PLK5PktXR1tmM_ISpxwoiXD2SioG3MWNq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9A70-2916-D5C0-B500-B02DE972CB13}"/>
              </a:ext>
            </a:extLst>
          </p:cNvPr>
          <p:cNvSpPr>
            <a:spLocks noGrp="1"/>
          </p:cNvSpPr>
          <p:nvPr>
            <p:ph type="title"/>
          </p:nvPr>
        </p:nvSpPr>
        <p:spPr>
          <a:xfrm>
            <a:off x="1483311" y="415444"/>
            <a:ext cx="10414660" cy="2141463"/>
          </a:xfrm>
        </p:spPr>
        <p:txBody>
          <a:bodyPr>
            <a:normAutofit fontScale="90000"/>
          </a:bodyPr>
          <a:lstStyle/>
          <a:p>
            <a:r>
              <a:rPr lang="en-GB" dirty="0"/>
              <a:t>Learning R in a classroom or online? </a:t>
            </a:r>
            <a:br>
              <a:rPr lang="en-GB" dirty="0"/>
            </a:br>
            <a:r>
              <a:rPr lang="en-GB" dirty="0"/>
              <a:t>A natural experiment </a:t>
            </a:r>
          </a:p>
        </p:txBody>
      </p:sp>
      <p:sp>
        <p:nvSpPr>
          <p:cNvPr id="3" name="Subtitle 2">
            <a:extLst>
              <a:ext uri="{FF2B5EF4-FFF2-40B4-BE49-F238E27FC236}">
                <a16:creationId xmlns:a16="http://schemas.microsoft.com/office/drawing/2014/main" id="{7B416DB4-702E-D51D-915E-6AEC2B99809B}"/>
              </a:ext>
            </a:extLst>
          </p:cNvPr>
          <p:cNvSpPr>
            <a:spLocks noGrp="1"/>
          </p:cNvSpPr>
          <p:nvPr>
            <p:ph type="subTitle" idx="1"/>
          </p:nvPr>
        </p:nvSpPr>
        <p:spPr>
          <a:xfrm>
            <a:off x="1779089" y="3199142"/>
            <a:ext cx="9823104" cy="569067"/>
          </a:xfrm>
        </p:spPr>
        <p:txBody>
          <a:bodyPr/>
          <a:lstStyle/>
          <a:p>
            <a:r>
              <a:rPr lang="en-US" sz="2000" dirty="0"/>
              <a:t>R without fear: teaching strategies to make R accessible to everyone</a:t>
            </a:r>
          </a:p>
          <a:p>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Sam Dumble: </a:t>
            </a: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hlinkClick r:id="rId3"/>
              </a:rPr>
              <a:t>s.dumble@stats4sd.org</a:t>
            </a:r>
            <a:endParaRPr lang="en-US" sz="2400" b="1" dirty="0">
              <a:latin typeface="Open Sans SemiBold" panose="020B0606030504020204" pitchFamily="34" charset="0"/>
              <a:ea typeface="Open Sans SemiBold" panose="020B0606030504020204" pitchFamily="34" charset="0"/>
              <a:cs typeface="Open Sans SemiBold" panose="020B0606030504020204" pitchFamily="34" charset="0"/>
            </a:endParaRPr>
          </a:p>
          <a:p>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Statistics for Sustainable Development</a:t>
            </a:r>
          </a:p>
          <a:p>
            <a:r>
              <a:rPr lang="en-US" sz="2400" dirty="0"/>
              <a:t>RSS Conference– September 3</a:t>
            </a:r>
            <a:r>
              <a:rPr lang="en-US" sz="2400" baseline="30000" dirty="0"/>
              <a:t>rd</a:t>
            </a:r>
            <a:r>
              <a:rPr lang="en-US" sz="2400" dirty="0"/>
              <a:t> 2024</a:t>
            </a:r>
          </a:p>
          <a:p>
            <a:endParaRPr lang="en-US" sz="2400" dirty="0"/>
          </a:p>
          <a:p>
            <a:endParaRPr lang="en-US" sz="3200" b="1" dirty="0">
              <a:latin typeface="Open Sans SemiBold" panose="020B0606030504020204" pitchFamily="34" charset="0"/>
              <a:ea typeface="Open Sans SemiBold" panose="020B0606030504020204" pitchFamily="34" charset="0"/>
              <a:cs typeface="Open Sans SemiBold" panose="020B0606030504020204" pitchFamily="34" charset="0"/>
            </a:endParaRPr>
          </a:p>
          <a:p>
            <a:endParaRPr lang="en-GB" dirty="0"/>
          </a:p>
        </p:txBody>
      </p:sp>
    </p:spTree>
    <p:extLst>
      <p:ext uri="{BB962C8B-B14F-4D97-AF65-F5344CB8AC3E}">
        <p14:creationId xmlns:p14="http://schemas.microsoft.com/office/powerpoint/2010/main" val="52125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4BB279-1840-9922-9C9F-E2972F5CB5EB}"/>
              </a:ext>
            </a:extLst>
          </p:cNvPr>
          <p:cNvSpPr>
            <a:spLocks noGrp="1"/>
          </p:cNvSpPr>
          <p:nvPr>
            <p:ph idx="1"/>
          </p:nvPr>
        </p:nvSpPr>
        <p:spPr>
          <a:xfrm>
            <a:off x="4882896" y="440827"/>
            <a:ext cx="6775704" cy="5883773"/>
          </a:xfrm>
        </p:spPr>
        <p:txBody>
          <a:bodyPr>
            <a:normAutofit/>
          </a:bodyPr>
          <a:lstStyle/>
          <a:p>
            <a:r>
              <a:rPr lang="en-US" dirty="0"/>
              <a:t>Having ‘one size fits all’ material and strictly enforced timetables. </a:t>
            </a:r>
          </a:p>
          <a:p>
            <a:endParaRPr lang="en-US" dirty="0"/>
          </a:p>
          <a:p>
            <a:r>
              <a:rPr lang="en-GB" dirty="0"/>
              <a:t>‘Lecture time’ can be very easily derailed by the top of the ability range asking interesting, but out of scope questions, which can lose the “middle” of the room</a:t>
            </a:r>
          </a:p>
          <a:p>
            <a:endParaRPr lang="en-GB" dirty="0"/>
          </a:p>
          <a:p>
            <a:r>
              <a:rPr lang="en-GB" dirty="0"/>
              <a:t>‘Workshop time’ is can be taken up supporting the bottom 5% - struggling to navigate through File Explorer or making obvious typos in code. This limited capacity to support the questions from the “middle of the room”, and faster learners tended to finish exercises quickly and get bored.</a:t>
            </a:r>
          </a:p>
        </p:txBody>
      </p:sp>
      <p:sp>
        <p:nvSpPr>
          <p:cNvPr id="3" name="Title 2">
            <a:extLst>
              <a:ext uri="{FF2B5EF4-FFF2-40B4-BE49-F238E27FC236}">
                <a16:creationId xmlns:a16="http://schemas.microsoft.com/office/drawing/2014/main" id="{5EB50780-4863-1EB0-6CAF-527AD5B9A685}"/>
              </a:ext>
            </a:extLst>
          </p:cNvPr>
          <p:cNvSpPr>
            <a:spLocks noGrp="1"/>
          </p:cNvSpPr>
          <p:nvPr>
            <p:ph type="title"/>
          </p:nvPr>
        </p:nvSpPr>
        <p:spPr/>
        <p:txBody>
          <a:bodyPr/>
          <a:lstStyle/>
          <a:p>
            <a:r>
              <a:rPr lang="en-US" dirty="0"/>
              <a:t>Some challenges are specific to the classroom…</a:t>
            </a:r>
            <a:endParaRPr lang="en-GB" dirty="0"/>
          </a:p>
        </p:txBody>
      </p:sp>
    </p:spTree>
    <p:extLst>
      <p:ext uri="{BB962C8B-B14F-4D97-AF65-F5344CB8AC3E}">
        <p14:creationId xmlns:p14="http://schemas.microsoft.com/office/powerpoint/2010/main" val="353868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4BB279-1840-9922-9C9F-E2972F5CB5EB}"/>
              </a:ext>
            </a:extLst>
          </p:cNvPr>
          <p:cNvSpPr>
            <a:spLocks noGrp="1"/>
          </p:cNvSpPr>
          <p:nvPr>
            <p:ph idx="1"/>
          </p:nvPr>
        </p:nvSpPr>
        <p:spPr>
          <a:xfrm>
            <a:off x="4882895" y="440827"/>
            <a:ext cx="6795757" cy="5927889"/>
          </a:xfrm>
        </p:spPr>
        <p:txBody>
          <a:bodyPr>
            <a:normAutofit/>
          </a:bodyPr>
          <a:lstStyle/>
          <a:p>
            <a:r>
              <a:rPr lang="en-US" dirty="0"/>
              <a:t>A lot of the ‘bread and butter’ day 1 of learning code issues were just not being raised online. In the classroom there is no hiding from us seeing errors, and then being able to provide support immediately to talk through their challenges.</a:t>
            </a:r>
          </a:p>
          <a:p>
            <a:endParaRPr lang="en-US" dirty="0"/>
          </a:p>
          <a:p>
            <a:r>
              <a:rPr lang="en-US" dirty="0"/>
              <a:t>Generally any questions have a delayed response – a challenge when trying to gain the initial momentum for learning a brand new topic</a:t>
            </a:r>
          </a:p>
          <a:p>
            <a:pPr lvl="1"/>
            <a:endParaRPr lang="en-US" dirty="0"/>
          </a:p>
          <a:p>
            <a:r>
              <a:rPr lang="en-US" dirty="0"/>
              <a:t>When students dropped out they tended to just vanish… and became hard to follow up for why they vanished</a:t>
            </a:r>
          </a:p>
          <a:p>
            <a:pPr lvl="1"/>
            <a:endParaRPr lang="en-US" dirty="0"/>
          </a:p>
        </p:txBody>
      </p:sp>
      <p:sp>
        <p:nvSpPr>
          <p:cNvPr id="3" name="Title 2">
            <a:extLst>
              <a:ext uri="{FF2B5EF4-FFF2-40B4-BE49-F238E27FC236}">
                <a16:creationId xmlns:a16="http://schemas.microsoft.com/office/drawing/2014/main" id="{5EB50780-4863-1EB0-6CAF-527AD5B9A685}"/>
              </a:ext>
            </a:extLst>
          </p:cNvPr>
          <p:cNvSpPr>
            <a:spLocks noGrp="1"/>
          </p:cNvSpPr>
          <p:nvPr>
            <p:ph type="title"/>
          </p:nvPr>
        </p:nvSpPr>
        <p:spPr/>
        <p:txBody>
          <a:bodyPr/>
          <a:lstStyle/>
          <a:p>
            <a:r>
              <a:rPr lang="en-US" dirty="0"/>
              <a:t>… and some challenges specific online</a:t>
            </a:r>
            <a:endParaRPr lang="en-GB" dirty="0"/>
          </a:p>
        </p:txBody>
      </p:sp>
    </p:spTree>
    <p:extLst>
      <p:ext uri="{BB962C8B-B14F-4D97-AF65-F5344CB8AC3E}">
        <p14:creationId xmlns:p14="http://schemas.microsoft.com/office/powerpoint/2010/main" val="141691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9B6F96-E404-9742-ED6D-516D98DA11D5}"/>
              </a:ext>
            </a:extLst>
          </p:cNvPr>
          <p:cNvSpPr>
            <a:spLocks noGrp="1"/>
          </p:cNvSpPr>
          <p:nvPr>
            <p:ph idx="1"/>
          </p:nvPr>
        </p:nvSpPr>
        <p:spPr>
          <a:xfrm>
            <a:off x="4882896" y="440827"/>
            <a:ext cx="6692070" cy="5971124"/>
          </a:xfrm>
        </p:spPr>
        <p:txBody>
          <a:bodyPr>
            <a:normAutofit lnSpcReduction="10000"/>
          </a:bodyPr>
          <a:lstStyle/>
          <a:p>
            <a:r>
              <a:rPr lang="en-US" dirty="0"/>
              <a:t>For faster learners / or those with more relevant experience the ‘online-only’ version seemed to work better – able to explore and learn more topics at their own pace, whilst still having guidance from the instructors.</a:t>
            </a:r>
          </a:p>
          <a:p>
            <a:r>
              <a:rPr lang="en-US" dirty="0"/>
              <a:t>For slower learners / without any experience – the classroom version seems to work better – as there is instant support to get over the frustrating parts of the learning curve, and less extension material to confuse things</a:t>
            </a:r>
          </a:p>
          <a:p>
            <a:r>
              <a:rPr lang="en-US" dirty="0"/>
              <a:t>But the hybrid model does seem to be able to give the best of both worlds, particularly for the majority of students in the middle of this cohort. The lockdown in 2020 forced our hand, but has ultimately resulted in a better final product </a:t>
            </a:r>
          </a:p>
          <a:p>
            <a:r>
              <a:rPr lang="en-US" dirty="0"/>
              <a:t>Every year I learn something new when prepping and delivering these courses!</a:t>
            </a:r>
          </a:p>
          <a:p>
            <a:endParaRPr lang="en-GB" dirty="0"/>
          </a:p>
        </p:txBody>
      </p:sp>
      <p:sp>
        <p:nvSpPr>
          <p:cNvPr id="3" name="Title 2">
            <a:extLst>
              <a:ext uri="{FF2B5EF4-FFF2-40B4-BE49-F238E27FC236}">
                <a16:creationId xmlns:a16="http://schemas.microsoft.com/office/drawing/2014/main" id="{80942DBD-8260-D17D-F9CF-2EFF597D8A14}"/>
              </a:ext>
            </a:extLst>
          </p:cNvPr>
          <p:cNvSpPr>
            <a:spLocks noGrp="1"/>
          </p:cNvSpPr>
          <p:nvPr>
            <p:ph type="title"/>
          </p:nvPr>
        </p:nvSpPr>
        <p:spPr/>
        <p:txBody>
          <a:bodyPr/>
          <a:lstStyle/>
          <a:p>
            <a:r>
              <a:rPr lang="en-US" dirty="0"/>
              <a:t>Conclusions </a:t>
            </a:r>
            <a:endParaRPr lang="en-GB" dirty="0"/>
          </a:p>
        </p:txBody>
      </p:sp>
    </p:spTree>
    <p:extLst>
      <p:ext uri="{BB962C8B-B14F-4D97-AF65-F5344CB8AC3E}">
        <p14:creationId xmlns:p14="http://schemas.microsoft.com/office/powerpoint/2010/main" val="354377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AADC98-361E-D348-9854-08FD463970F7}"/>
              </a:ext>
            </a:extLst>
          </p:cNvPr>
          <p:cNvSpPr>
            <a:spLocks noGrp="1"/>
          </p:cNvSpPr>
          <p:nvPr>
            <p:ph type="body" sz="quarter" idx="10"/>
          </p:nvPr>
        </p:nvSpPr>
        <p:spPr/>
        <p:txBody>
          <a:bodyPr>
            <a:normAutofit/>
          </a:bodyPr>
          <a:lstStyle/>
          <a:p>
            <a:r>
              <a:rPr lang="en-US" sz="3600" dirty="0"/>
              <a:t>Prepared for: RSS Conference 2024</a:t>
            </a:r>
          </a:p>
        </p:txBody>
      </p:sp>
      <p:sp>
        <p:nvSpPr>
          <p:cNvPr id="7" name="Text Placeholder 6">
            <a:extLst>
              <a:ext uri="{FF2B5EF4-FFF2-40B4-BE49-F238E27FC236}">
                <a16:creationId xmlns:a16="http://schemas.microsoft.com/office/drawing/2014/main" id="{D01D29D9-EAB0-2549-988E-62281C3880AB}"/>
              </a:ext>
            </a:extLst>
          </p:cNvPr>
          <p:cNvSpPr>
            <a:spLocks noGrp="1"/>
          </p:cNvSpPr>
          <p:nvPr>
            <p:ph type="body" sz="quarter" idx="11"/>
          </p:nvPr>
        </p:nvSpPr>
        <p:spPr>
          <a:xfrm>
            <a:off x="3553819" y="2545296"/>
            <a:ext cx="7866062" cy="2184555"/>
          </a:xfrm>
        </p:spPr>
        <p:txBody>
          <a:bodyPr>
            <a:normAutofit/>
          </a:bodyPr>
          <a:lstStyle/>
          <a:p>
            <a:r>
              <a:rPr lang="en-GB" dirty="0"/>
              <a:t>Created and presented by:</a:t>
            </a:r>
          </a:p>
          <a:p>
            <a:r>
              <a:rPr lang="en-GB" dirty="0"/>
              <a:t>Sam Dumble: </a:t>
            </a:r>
            <a:r>
              <a:rPr lang="en-GB" i="1" dirty="0"/>
              <a:t>s.dumble@stats4sd.org </a:t>
            </a:r>
          </a:p>
          <a:p>
            <a:endParaRPr lang="en-GB" b="1" i="1" dirty="0">
              <a:latin typeface="Open Sans SemiBold" panose="020B0606030504020204" pitchFamily="34" charset="0"/>
              <a:ea typeface="Open Sans SemiBold" panose="020B0606030504020204" pitchFamily="34" charset="0"/>
              <a:cs typeface="Open Sans SemiBold" panose="020B0606030504020204" pitchFamily="34" charset="0"/>
            </a:endParaRPr>
          </a:p>
          <a:p>
            <a:r>
              <a:rPr lang="en-GB" dirty="0"/>
              <a:t>September 2024</a:t>
            </a:r>
          </a:p>
        </p:txBody>
      </p:sp>
    </p:spTree>
    <p:extLst>
      <p:ext uri="{BB962C8B-B14F-4D97-AF65-F5344CB8AC3E}">
        <p14:creationId xmlns:p14="http://schemas.microsoft.com/office/powerpoint/2010/main" val="143507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C38848-6446-B7D2-49AB-79A70DE77A62}"/>
              </a:ext>
            </a:extLst>
          </p:cNvPr>
          <p:cNvSpPr>
            <a:spLocks noGrp="1"/>
          </p:cNvSpPr>
          <p:nvPr>
            <p:ph type="title"/>
          </p:nvPr>
        </p:nvSpPr>
        <p:spPr/>
        <p:txBody>
          <a:bodyPr/>
          <a:lstStyle/>
          <a:p>
            <a:r>
              <a:rPr lang="en-US" dirty="0"/>
              <a:t>Links, references &amp; resources</a:t>
            </a:r>
            <a:endParaRPr lang="en-GB" dirty="0"/>
          </a:p>
        </p:txBody>
      </p:sp>
      <p:graphicFrame>
        <p:nvGraphicFramePr>
          <p:cNvPr id="5" name="Table 5">
            <a:extLst>
              <a:ext uri="{FF2B5EF4-FFF2-40B4-BE49-F238E27FC236}">
                <a16:creationId xmlns:a16="http://schemas.microsoft.com/office/drawing/2014/main" id="{0A1158BC-A941-69EF-A721-B002881B7068}"/>
              </a:ext>
            </a:extLst>
          </p:cNvPr>
          <p:cNvGraphicFramePr>
            <a:graphicFrameLocks noGrp="1"/>
          </p:cNvGraphicFramePr>
          <p:nvPr>
            <p:extLst>
              <p:ext uri="{D42A27DB-BD31-4B8C-83A1-F6EECF244321}">
                <p14:modId xmlns:p14="http://schemas.microsoft.com/office/powerpoint/2010/main" val="3321048225"/>
              </p:ext>
            </p:extLst>
          </p:nvPr>
        </p:nvGraphicFramePr>
        <p:xfrm>
          <a:off x="334781" y="2874701"/>
          <a:ext cx="11593690" cy="3307080"/>
        </p:xfrm>
        <a:graphic>
          <a:graphicData uri="http://schemas.openxmlformats.org/drawingml/2006/table">
            <a:tbl>
              <a:tblPr firstRow="1" bandRow="1">
                <a:tableStyleId>{5C22544A-7EE6-4342-B048-85BDC9FD1C3A}</a:tableStyleId>
              </a:tblPr>
              <a:tblGrid>
                <a:gridCol w="4842933">
                  <a:extLst>
                    <a:ext uri="{9D8B030D-6E8A-4147-A177-3AD203B41FA5}">
                      <a16:colId xmlns:a16="http://schemas.microsoft.com/office/drawing/2014/main" val="3255256603"/>
                    </a:ext>
                  </a:extLst>
                </a:gridCol>
                <a:gridCol w="6750757">
                  <a:extLst>
                    <a:ext uri="{9D8B030D-6E8A-4147-A177-3AD203B41FA5}">
                      <a16:colId xmlns:a16="http://schemas.microsoft.com/office/drawing/2014/main" val="305394865"/>
                    </a:ext>
                  </a:extLst>
                </a:gridCol>
              </a:tblGrid>
              <a:tr h="370840">
                <a:tc>
                  <a:txBody>
                    <a:bodyPr/>
                    <a:lstStyle/>
                    <a:p>
                      <a:endParaRPr lang="en-GB" dirty="0"/>
                    </a:p>
                  </a:txBody>
                  <a:tcPr/>
                </a:tc>
                <a:tc>
                  <a:txBody>
                    <a:bodyPr/>
                    <a:lstStyle/>
                    <a:p>
                      <a:endParaRPr lang="en-GB"/>
                    </a:p>
                  </a:txBody>
                  <a:tcPr/>
                </a:tc>
                <a:extLst>
                  <a:ext uri="{0D108BD9-81ED-4DB2-BD59-A6C34878D82A}">
                    <a16:rowId xmlns:a16="http://schemas.microsoft.com/office/drawing/2014/main" val="2669538214"/>
                  </a:ext>
                </a:extLst>
              </a:tr>
              <a:tr h="370840">
                <a:tc>
                  <a:txBody>
                    <a:bodyPr/>
                    <a:lstStyle/>
                    <a:p>
                      <a:r>
                        <a:rPr lang="en-US" sz="1400" dirty="0"/>
                        <a:t>Teach the </a:t>
                      </a:r>
                      <a:r>
                        <a:rPr lang="en-US" sz="1400" dirty="0" err="1"/>
                        <a:t>Tidyverse</a:t>
                      </a:r>
                      <a:r>
                        <a:rPr lang="en-US" sz="1400" dirty="0"/>
                        <a:t> (Garret </a:t>
                      </a:r>
                      <a:r>
                        <a:rPr lang="en-US" sz="1400" dirty="0" err="1"/>
                        <a:t>Grolemund</a:t>
                      </a:r>
                      <a:r>
                        <a:rPr lang="en-US" sz="1400" dirty="0"/>
                        <a:t>, RStudio)</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hlinkClick r:id="rId3">
                            <a:extLst>
                              <a:ext uri="{A12FA001-AC4F-418D-AE19-62706E023703}">
                                <ahyp:hlinkClr xmlns:ahyp="http://schemas.microsoft.com/office/drawing/2018/hyperlinkcolor" val="tx"/>
                              </a:ext>
                            </a:extLst>
                          </a:hlinkClick>
                        </a:rPr>
                        <a:t>https://github.com/rstudio-education/teach-the-tidyverse</a:t>
                      </a:r>
                      <a:r>
                        <a:rPr lang="en-US" sz="1400" dirty="0">
                          <a:solidFill>
                            <a:schemeClr val="accent6"/>
                          </a:solidFill>
                        </a:rPr>
                        <a:t> </a:t>
                      </a:r>
                    </a:p>
                  </a:txBody>
                  <a:tcPr/>
                </a:tc>
                <a:extLst>
                  <a:ext uri="{0D108BD9-81ED-4DB2-BD59-A6C34878D82A}">
                    <a16:rowId xmlns:a16="http://schemas.microsoft.com/office/drawing/2014/main" val="2662070354"/>
                  </a:ext>
                </a:extLst>
              </a:tr>
              <a:tr h="370840">
                <a:tc>
                  <a:txBody>
                    <a:bodyPr/>
                    <a:lstStyle/>
                    <a:p>
                      <a:r>
                        <a:rPr lang="en-US" sz="1400" dirty="0" err="1"/>
                        <a:t>LearnR</a:t>
                      </a:r>
                      <a:r>
                        <a:rPr lang="en-US" sz="1400" dirty="0"/>
                        <a:t>, Interactive Tutorials for R (RStudio)</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hlinkClick r:id="rId4">
                            <a:extLst>
                              <a:ext uri="{A12FA001-AC4F-418D-AE19-62706E023703}">
                                <ahyp:hlinkClr xmlns:ahyp="http://schemas.microsoft.com/office/drawing/2018/hyperlinkcolor" val="tx"/>
                              </a:ext>
                            </a:extLst>
                          </a:hlinkClick>
                        </a:rPr>
                        <a:t>https://rstudio.github.io/learnr/</a:t>
                      </a:r>
                      <a:r>
                        <a:rPr lang="en-US" sz="1400" dirty="0">
                          <a:solidFill>
                            <a:schemeClr val="accent6"/>
                          </a:solidFill>
                        </a:rPr>
                        <a:t> </a:t>
                      </a:r>
                    </a:p>
                  </a:txBody>
                  <a:tcPr/>
                </a:tc>
                <a:extLst>
                  <a:ext uri="{0D108BD9-81ED-4DB2-BD59-A6C34878D82A}">
                    <a16:rowId xmlns:a16="http://schemas.microsoft.com/office/drawing/2014/main" val="34908476"/>
                  </a:ext>
                </a:extLst>
              </a:tr>
              <a:tr h="370840">
                <a:tc>
                  <a:txBody>
                    <a:bodyPr/>
                    <a:lstStyle/>
                    <a:p>
                      <a:r>
                        <a:rPr lang="en-US" sz="1400" kern="1200" dirty="0">
                          <a:solidFill>
                            <a:schemeClr val="dk1"/>
                          </a:solidFill>
                          <a:effectLst/>
                          <a:latin typeface="+mn-lt"/>
                          <a:ea typeface="+mn-ea"/>
                          <a:cs typeface="+mn-cs"/>
                        </a:rPr>
                        <a:t>Using </a:t>
                      </a:r>
                      <a:r>
                        <a:rPr lang="en-US" sz="1400" kern="1200" dirty="0" err="1">
                          <a:solidFill>
                            <a:schemeClr val="dk1"/>
                          </a:solidFill>
                          <a:effectLst/>
                          <a:latin typeface="+mn-lt"/>
                          <a:ea typeface="+mn-ea"/>
                          <a:cs typeface="+mn-cs"/>
                        </a:rPr>
                        <a:t>learnr</a:t>
                      </a:r>
                      <a:r>
                        <a:rPr lang="en-US" sz="1400" kern="1200" dirty="0">
                          <a:solidFill>
                            <a:schemeClr val="dk1"/>
                          </a:solidFill>
                          <a:effectLst/>
                          <a:latin typeface="+mn-lt"/>
                          <a:ea typeface="+mn-ea"/>
                          <a:cs typeface="+mn-cs"/>
                        </a:rPr>
                        <a:t> to create interactive tutorials for R (and RStudio): from the pinnacle to the pit (Andy Field, University of Sussex)</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hlinkClick r:id="rId5">
                            <a:extLst>
                              <a:ext uri="{A12FA001-AC4F-418D-AE19-62706E023703}">
                                <ahyp:hlinkClr xmlns:ahyp="http://schemas.microsoft.com/office/drawing/2018/hyperlinkcolor" val="tx"/>
                              </a:ext>
                            </a:extLst>
                          </a:hlinkClick>
                        </a:rPr>
                        <a:t>https://www.youtube.com/watch?v=8h_PAFlp5a0</a:t>
                      </a:r>
                      <a:r>
                        <a:rPr lang="en-US" sz="1400" dirty="0">
                          <a:solidFill>
                            <a:schemeClr val="accent6"/>
                          </a:solidFill>
                        </a:rPr>
                        <a:t> </a:t>
                      </a:r>
                    </a:p>
                  </a:txBody>
                  <a:tcPr/>
                </a:tc>
                <a:extLst>
                  <a:ext uri="{0D108BD9-81ED-4DB2-BD59-A6C34878D82A}">
                    <a16:rowId xmlns:a16="http://schemas.microsoft.com/office/drawing/2014/main" val="36467459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Learning R: University vs. the Workplace (Alex Thomson, Stats4SD)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accent6"/>
                          </a:solidFill>
                          <a:hlinkClick r:id="rId6">
                            <a:extLst>
                              <a:ext uri="{A12FA001-AC4F-418D-AE19-62706E023703}">
                                <ahyp:hlinkClr xmlns:ahyp="http://schemas.microsoft.com/office/drawing/2018/hyperlinkcolor" val="tx"/>
                              </a:ext>
                            </a:extLst>
                          </a:hlinkClick>
                        </a:rPr>
                        <a:t>https://stats4sd.org/blog/53</a:t>
                      </a:r>
                      <a:r>
                        <a:rPr lang="en-GB" sz="1400" dirty="0">
                          <a:solidFill>
                            <a:schemeClr val="accent6"/>
                          </a:solidFill>
                        </a:rPr>
                        <a:t> </a:t>
                      </a:r>
                      <a:endParaRPr lang="en-GB" sz="1400" dirty="0"/>
                    </a:p>
                  </a:txBody>
                  <a:tcPr/>
                </a:tc>
                <a:extLst>
                  <a:ext uri="{0D108BD9-81ED-4DB2-BD59-A6C34878D82A}">
                    <a16:rowId xmlns:a16="http://schemas.microsoft.com/office/drawing/2014/main" val="2191671897"/>
                  </a:ext>
                </a:extLst>
              </a:tr>
              <a:tr h="370840">
                <a:tc>
                  <a:txBody>
                    <a:bodyPr/>
                    <a:lstStyle/>
                    <a:p>
                      <a:r>
                        <a:rPr lang="en-US" sz="1400" dirty="0"/>
                        <a:t>Stats4SD Introduction to R Video Playlist</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accent6"/>
                          </a:solidFill>
                          <a:latin typeface="+mn-lt"/>
                          <a:ea typeface="+mn-ea"/>
                          <a:cs typeface="+mn-cs"/>
                          <a:hlinkClick r:id="rId7">
                            <a:extLst>
                              <a:ext uri="{A12FA001-AC4F-418D-AE19-62706E023703}">
                                <ahyp:hlinkClr xmlns:ahyp="http://schemas.microsoft.com/office/drawing/2018/hyperlinkcolor" val="tx"/>
                              </a:ext>
                            </a:extLst>
                          </a:hlinkClick>
                        </a:rPr>
                        <a:t>https://www.youtube.com/@Stats4SD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accent6"/>
                        </a:solidFill>
                        <a:latin typeface="+mn-lt"/>
                        <a:ea typeface="+mn-ea"/>
                        <a:cs typeface="+mn-cs"/>
                        <a:hlinkClick r:id="rId7">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accent6"/>
                          </a:solidFill>
                          <a:latin typeface="+mn-lt"/>
                          <a:ea typeface="+mn-ea"/>
                          <a:cs typeface="+mn-cs"/>
                          <a:hlinkClick r:id="rId7">
                            <a:extLst>
                              <a:ext uri="{A12FA001-AC4F-418D-AE19-62706E023703}">
                                <ahyp:hlinkClr xmlns:ahyp="http://schemas.microsoft.com/office/drawing/2018/hyperlinkcolor" val="tx"/>
                              </a:ext>
                            </a:extLst>
                          </a:hlinkClick>
                        </a:rPr>
                        <a:t>https://www.youtube.com/playlist?list=PLK5PktXR1tmM_ISpxwoiXD2SioG3MWNqg</a:t>
                      </a:r>
                      <a:r>
                        <a:rPr lang="en-GB" sz="1400" kern="1200" dirty="0">
                          <a:solidFill>
                            <a:schemeClr val="accent6"/>
                          </a:solidFill>
                          <a:latin typeface="+mn-lt"/>
                          <a:ea typeface="+mn-ea"/>
                          <a:cs typeface="+mn-cs"/>
                        </a:rPr>
                        <a:t> </a:t>
                      </a:r>
                    </a:p>
                  </a:txBody>
                  <a:tcPr/>
                </a:tc>
                <a:extLst>
                  <a:ext uri="{0D108BD9-81ED-4DB2-BD59-A6C34878D82A}">
                    <a16:rowId xmlns:a16="http://schemas.microsoft.com/office/drawing/2014/main" val="3491250232"/>
                  </a:ext>
                </a:extLst>
              </a:tr>
            </a:tbl>
          </a:graphicData>
        </a:graphic>
      </p:graphicFrame>
      <p:sp>
        <p:nvSpPr>
          <p:cNvPr id="4" name="TextBox 3">
            <a:extLst>
              <a:ext uri="{FF2B5EF4-FFF2-40B4-BE49-F238E27FC236}">
                <a16:creationId xmlns:a16="http://schemas.microsoft.com/office/drawing/2014/main" id="{145B098D-3E26-4D08-2481-E59463EF42A9}"/>
              </a:ext>
            </a:extLst>
          </p:cNvPr>
          <p:cNvSpPr txBox="1"/>
          <p:nvPr/>
        </p:nvSpPr>
        <p:spPr>
          <a:xfrm>
            <a:off x="334781" y="1547747"/>
            <a:ext cx="6436426" cy="1200329"/>
          </a:xfrm>
          <a:prstGeom prst="rect">
            <a:avLst/>
          </a:prstGeom>
          <a:noFill/>
        </p:spPr>
        <p:txBody>
          <a:bodyPr wrap="square">
            <a:spAutoFit/>
          </a:bodyPr>
          <a:lstStyle/>
          <a:p>
            <a:r>
              <a:rPr lang="en-GB" dirty="0"/>
              <a:t>Tutorial demo from presentation: </a:t>
            </a:r>
            <a:r>
              <a:rPr lang="en-GB" dirty="0">
                <a:hlinkClick r:id="rId8"/>
              </a:rPr>
              <a:t>https://github.com/stats4sd/dplyr_learnr</a:t>
            </a:r>
            <a:endParaRPr lang="en-GB" dirty="0"/>
          </a:p>
          <a:p>
            <a:r>
              <a:rPr lang="en-GB" dirty="0">
                <a:hlinkClick r:id="rId9"/>
              </a:rPr>
              <a:t>https://shiny.stats4sd.org/dplyr_learnr__live/</a:t>
            </a:r>
            <a:r>
              <a:rPr lang="en-GB" dirty="0"/>
              <a:t> </a:t>
            </a:r>
          </a:p>
          <a:p>
            <a:r>
              <a:rPr lang="en-GB" dirty="0"/>
              <a:t> </a:t>
            </a:r>
          </a:p>
        </p:txBody>
      </p:sp>
    </p:spTree>
    <p:extLst>
      <p:ext uri="{BB962C8B-B14F-4D97-AF65-F5344CB8AC3E}">
        <p14:creationId xmlns:p14="http://schemas.microsoft.com/office/powerpoint/2010/main" val="2203715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4A599B0-F7C3-D7E1-D472-079F8CEE22F2}"/>
              </a:ext>
            </a:extLst>
          </p:cNvPr>
          <p:cNvSpPr txBox="1">
            <a:spLocks noGrp="1"/>
          </p:cNvSpPr>
          <p:nvPr>
            <p:ph sz="half" idx="2"/>
          </p:nvPr>
        </p:nvSpPr>
        <p:spPr>
          <a:xfrm>
            <a:off x="418468" y="1436123"/>
            <a:ext cx="11355062" cy="4770601"/>
          </a:xfrm>
          <a:prstGeom prst="rect">
            <a:avLst/>
          </a:prstGeom>
          <a:noFill/>
        </p:spPr>
        <p:txBody>
          <a:bodyPr wrap="square">
            <a:spAutoFit/>
          </a:bodyPr>
          <a:lstStyle/>
          <a:p>
            <a:r>
              <a:rPr lang="en-US" sz="2400" dirty="0"/>
              <a:t>Statistician working for Statistics for Sustainable Development: </a:t>
            </a:r>
            <a:r>
              <a:rPr lang="en-US" sz="2400" dirty="0">
                <a:solidFill>
                  <a:srgbClr val="FF0000"/>
                </a:solidFill>
                <a:hlinkClick r:id="rId2">
                  <a:extLst>
                    <a:ext uri="{A12FA001-AC4F-418D-AE19-62706E023703}">
                      <ahyp:hlinkClr xmlns:ahyp="http://schemas.microsoft.com/office/drawing/2018/hyperlinkcolor" val="tx"/>
                    </a:ext>
                  </a:extLst>
                </a:hlinkClick>
              </a:rPr>
              <a:t>www.stats4sd.org</a:t>
            </a:r>
            <a:r>
              <a:rPr lang="en-US" sz="2400" dirty="0">
                <a:solidFill>
                  <a:srgbClr val="FF0000"/>
                </a:solidFill>
              </a:rPr>
              <a:t> </a:t>
            </a:r>
            <a:r>
              <a:rPr lang="en-US" sz="2400" dirty="0"/>
              <a:t>; </a:t>
            </a:r>
            <a:r>
              <a:rPr lang="en-US" sz="2400" dirty="0">
                <a:solidFill>
                  <a:srgbClr val="FF0000"/>
                </a:solidFill>
                <a:hlinkClick r:id="rId3">
                  <a:extLst>
                    <a:ext uri="{A12FA001-AC4F-418D-AE19-62706E023703}">
                      <ahyp:hlinkClr xmlns:ahyp="http://schemas.microsoft.com/office/drawing/2018/hyperlinkcolor" val="tx"/>
                    </a:ext>
                  </a:extLst>
                </a:hlinkClick>
              </a:rPr>
              <a:t>https://www.youtube.com/@Stats4SD</a:t>
            </a:r>
            <a:r>
              <a:rPr lang="en-US" sz="2400" dirty="0">
                <a:solidFill>
                  <a:srgbClr val="FF0000"/>
                </a:solidFill>
              </a:rPr>
              <a:t> </a:t>
            </a:r>
          </a:p>
          <a:p>
            <a:endParaRPr lang="en-US" sz="2400" dirty="0">
              <a:solidFill>
                <a:srgbClr val="FF0000"/>
              </a:solidFill>
            </a:endParaRPr>
          </a:p>
          <a:p>
            <a:r>
              <a:rPr lang="en-US" sz="2400" dirty="0"/>
              <a:t>Pretty much everything I was taught about R at university seemed confusing, and I didn’t really understand what I was supposed to be doing with it. </a:t>
            </a:r>
          </a:p>
          <a:p>
            <a:endParaRPr lang="en-US" sz="2400" dirty="0"/>
          </a:p>
          <a:p>
            <a:r>
              <a:rPr lang="en-US" sz="2400" dirty="0"/>
              <a:t>Day 1 on my first ‘real’ job that I needed to write everything in R… have gone on to use pretty much nothing else for past 15 years. </a:t>
            </a:r>
          </a:p>
          <a:p>
            <a:pPr lvl="1"/>
            <a:r>
              <a:rPr lang="en-US" sz="2000" dirty="0"/>
              <a:t>Feel like everything useful I learnt about R came through practice, not through being taught. And that there must be a better way…</a:t>
            </a:r>
          </a:p>
        </p:txBody>
      </p:sp>
      <p:sp>
        <p:nvSpPr>
          <p:cNvPr id="2" name="Title 1">
            <a:extLst>
              <a:ext uri="{FF2B5EF4-FFF2-40B4-BE49-F238E27FC236}">
                <a16:creationId xmlns:a16="http://schemas.microsoft.com/office/drawing/2014/main" id="{E41ED34C-F4E7-4686-C3AE-3154D316961C}"/>
              </a:ext>
            </a:extLst>
          </p:cNvPr>
          <p:cNvSpPr>
            <a:spLocks noGrp="1"/>
          </p:cNvSpPr>
          <p:nvPr>
            <p:ph type="title"/>
          </p:nvPr>
        </p:nvSpPr>
        <p:spPr/>
        <p:txBody>
          <a:bodyPr/>
          <a:lstStyle/>
          <a:p>
            <a:r>
              <a:rPr lang="en-US" dirty="0"/>
              <a:t>Background</a:t>
            </a:r>
            <a:endParaRPr lang="en-GB" dirty="0"/>
          </a:p>
        </p:txBody>
      </p:sp>
    </p:spTree>
    <p:extLst>
      <p:ext uri="{BB962C8B-B14F-4D97-AF65-F5344CB8AC3E}">
        <p14:creationId xmlns:p14="http://schemas.microsoft.com/office/powerpoint/2010/main" val="215379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F902BEC-0FBF-B702-606D-ACF952FD1910}"/>
              </a:ext>
            </a:extLst>
          </p:cNvPr>
          <p:cNvSpPr>
            <a:spLocks noGrp="1"/>
          </p:cNvSpPr>
          <p:nvPr>
            <p:ph sz="half" idx="2"/>
          </p:nvPr>
        </p:nvSpPr>
        <p:spPr>
          <a:xfrm>
            <a:off x="424596" y="1621558"/>
            <a:ext cx="9278204" cy="4556442"/>
          </a:xfrm>
        </p:spPr>
        <p:txBody>
          <a:bodyPr>
            <a:normAutofit/>
          </a:bodyPr>
          <a:lstStyle/>
          <a:p>
            <a:pPr marL="0" indent="0">
              <a:buNone/>
            </a:pPr>
            <a:r>
              <a:rPr lang="en-US" dirty="0"/>
              <a:t>As a consultant – anyone! But for purpose of today’s talk focusing on one group:</a:t>
            </a:r>
          </a:p>
          <a:p>
            <a:endParaRPr lang="en-US" dirty="0"/>
          </a:p>
          <a:p>
            <a:r>
              <a:rPr lang="en-US" dirty="0"/>
              <a:t>“Introduction to R” for PhD students at the University of Reading. </a:t>
            </a:r>
          </a:p>
          <a:p>
            <a:pPr lvl="1"/>
            <a:r>
              <a:rPr lang="en-US" dirty="0"/>
              <a:t>Course administered through environmental sciences department but spaces open to any other PhD students to apply for</a:t>
            </a:r>
          </a:p>
          <a:p>
            <a:pPr lvl="1"/>
            <a:r>
              <a:rPr lang="en-US" dirty="0"/>
              <a:t>Run once per year for past 7 years</a:t>
            </a:r>
          </a:p>
          <a:p>
            <a:pPr lvl="1"/>
            <a:r>
              <a:rPr lang="en-US" dirty="0"/>
              <a:t>Huge diversity of existing skills, knowledge, interest levels</a:t>
            </a:r>
          </a:p>
          <a:p>
            <a:pPr lvl="1"/>
            <a:r>
              <a:rPr lang="en-US" dirty="0"/>
              <a:t>Generally: no programming experience; minimal stats knowledge from undergrad; encouraged to join the course by their supervisors rather than actively being interested.</a:t>
            </a:r>
          </a:p>
          <a:p>
            <a:pPr marL="457200" lvl="1" indent="0">
              <a:buNone/>
            </a:pPr>
            <a:endParaRPr lang="en-US" dirty="0"/>
          </a:p>
          <a:p>
            <a:pPr lvl="1"/>
            <a:endParaRPr lang="en-US" dirty="0"/>
          </a:p>
          <a:p>
            <a:endParaRPr lang="en-US" dirty="0"/>
          </a:p>
        </p:txBody>
      </p:sp>
      <p:sp>
        <p:nvSpPr>
          <p:cNvPr id="2" name="Title 1">
            <a:extLst>
              <a:ext uri="{FF2B5EF4-FFF2-40B4-BE49-F238E27FC236}">
                <a16:creationId xmlns:a16="http://schemas.microsoft.com/office/drawing/2014/main" id="{C22F4E8F-68D9-5EE1-5F15-B1A7DF9A28A6}"/>
              </a:ext>
            </a:extLst>
          </p:cNvPr>
          <p:cNvSpPr>
            <a:spLocks noGrp="1"/>
          </p:cNvSpPr>
          <p:nvPr>
            <p:ph type="title"/>
          </p:nvPr>
        </p:nvSpPr>
        <p:spPr/>
        <p:txBody>
          <a:bodyPr/>
          <a:lstStyle/>
          <a:p>
            <a:pPr algn="ctr"/>
            <a:r>
              <a:rPr lang="en-US" dirty="0"/>
              <a:t>Who do I teach R to?</a:t>
            </a:r>
            <a:endParaRPr lang="en-GB" dirty="0"/>
          </a:p>
        </p:txBody>
      </p:sp>
      <p:pic>
        <p:nvPicPr>
          <p:cNvPr id="6" name="Picture 5">
            <a:extLst>
              <a:ext uri="{FF2B5EF4-FFF2-40B4-BE49-F238E27FC236}">
                <a16:creationId xmlns:a16="http://schemas.microsoft.com/office/drawing/2014/main" id="{1A8EFD2E-896F-E207-7D5A-C0DA1AB0F01B}"/>
              </a:ext>
            </a:extLst>
          </p:cNvPr>
          <p:cNvPicPr>
            <a:picLocks noChangeAspect="1"/>
          </p:cNvPicPr>
          <p:nvPr/>
        </p:nvPicPr>
        <p:blipFill>
          <a:blip r:embed="rId3"/>
          <a:stretch>
            <a:fillRect/>
          </a:stretch>
        </p:blipFill>
        <p:spPr>
          <a:xfrm>
            <a:off x="9714087" y="2538753"/>
            <a:ext cx="2192646" cy="890247"/>
          </a:xfrm>
          <a:prstGeom prst="rect">
            <a:avLst/>
          </a:prstGeom>
        </p:spPr>
      </p:pic>
      <p:sp>
        <p:nvSpPr>
          <p:cNvPr id="8" name="TextBox 7">
            <a:extLst>
              <a:ext uri="{FF2B5EF4-FFF2-40B4-BE49-F238E27FC236}">
                <a16:creationId xmlns:a16="http://schemas.microsoft.com/office/drawing/2014/main" id="{45363F1E-A2A4-9801-9B3D-C67A555A2EAE}"/>
              </a:ext>
            </a:extLst>
          </p:cNvPr>
          <p:cNvSpPr txBox="1"/>
          <p:nvPr/>
        </p:nvSpPr>
        <p:spPr>
          <a:xfrm>
            <a:off x="-305553" y="5131939"/>
            <a:ext cx="11586409" cy="707886"/>
          </a:xfrm>
          <a:prstGeom prst="rect">
            <a:avLst/>
          </a:prstGeom>
          <a:noFill/>
        </p:spPr>
        <p:txBody>
          <a:bodyPr wrap="square">
            <a:spAutoFit/>
          </a:bodyPr>
          <a:lstStyle/>
          <a:p>
            <a:pPr marL="800100" lvl="1" indent="-342900">
              <a:buFont typeface="Arial" panose="020B0604020202020204" pitchFamily="34" charset="0"/>
              <a:buChar char="•"/>
            </a:pPr>
            <a:endParaRPr lang="en-US" sz="20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20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0357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B25F62-EC40-45D9-5AD8-EDFD757AD491}"/>
              </a:ext>
            </a:extLst>
          </p:cNvPr>
          <p:cNvSpPr>
            <a:spLocks noGrp="1"/>
          </p:cNvSpPr>
          <p:nvPr>
            <p:ph sz="half" idx="2"/>
          </p:nvPr>
        </p:nvSpPr>
        <p:spPr>
          <a:xfrm>
            <a:off x="252248" y="3150219"/>
            <a:ext cx="5367967" cy="3127262"/>
          </a:xfrm>
        </p:spPr>
        <p:txBody>
          <a:bodyPr vert="horz" lIns="90000" tIns="45720" rIns="91440" bIns="45720" rtlCol="0" anchor="t">
            <a:normAutofit fontScale="92500" lnSpcReduction="10000"/>
          </a:bodyPr>
          <a:lstStyle/>
          <a:p>
            <a:pPr marL="0" indent="0">
              <a:buNone/>
            </a:pPr>
            <a:r>
              <a:rPr lang="en-US" dirty="0"/>
              <a:t>We have ended up with something that looks like a natural experiment of the three different modalities. </a:t>
            </a:r>
            <a:r>
              <a:rPr lang="en-US"/>
              <a:t>N</a:t>
            </a:r>
            <a:r>
              <a:rPr lang="en-US" sz="2100"/>
              <a:t>early </a:t>
            </a:r>
            <a:r>
              <a:rPr lang="en-US" sz="2100" dirty="0"/>
              <a:t>all other variables being held constant: </a:t>
            </a:r>
          </a:p>
          <a:p>
            <a:r>
              <a:rPr lang="en-US" sz="2100" dirty="0"/>
              <a:t>the course content</a:t>
            </a:r>
          </a:p>
          <a:p>
            <a:r>
              <a:rPr lang="en-US" sz="2100" dirty="0"/>
              <a:t>the institution &amp; general profile of the students</a:t>
            </a:r>
          </a:p>
          <a:p>
            <a:r>
              <a:rPr lang="en-US" sz="2100" dirty="0"/>
              <a:t>the teachers</a:t>
            </a:r>
          </a:p>
          <a:p>
            <a:endParaRPr lang="en-US" dirty="0"/>
          </a:p>
          <a:p>
            <a:pPr marL="0" indent="0">
              <a:buNone/>
            </a:pPr>
            <a:endParaRPr lang="en-US" sz="1800" dirty="0"/>
          </a:p>
        </p:txBody>
      </p:sp>
      <p:sp>
        <p:nvSpPr>
          <p:cNvPr id="5" name="Title 4">
            <a:extLst>
              <a:ext uri="{FF2B5EF4-FFF2-40B4-BE49-F238E27FC236}">
                <a16:creationId xmlns:a16="http://schemas.microsoft.com/office/drawing/2014/main" id="{689E8E00-8160-0D7A-BB61-27B005B47AE9}"/>
              </a:ext>
            </a:extLst>
          </p:cNvPr>
          <p:cNvSpPr>
            <a:spLocks noGrp="1"/>
          </p:cNvSpPr>
          <p:nvPr>
            <p:ph type="title"/>
          </p:nvPr>
        </p:nvSpPr>
        <p:spPr/>
        <p:txBody>
          <a:bodyPr>
            <a:normAutofit fontScale="90000"/>
          </a:bodyPr>
          <a:lstStyle/>
          <a:p>
            <a:r>
              <a:rPr lang="en-US" sz="4000" dirty="0"/>
              <a:t>The natural experiment?: Materials and methods</a:t>
            </a:r>
            <a:br>
              <a:rPr lang="en-US" sz="4000" dirty="0"/>
            </a:br>
            <a:endParaRPr lang="en-GB" sz="4000" dirty="0"/>
          </a:p>
        </p:txBody>
      </p:sp>
      <p:cxnSp>
        <p:nvCxnSpPr>
          <p:cNvPr id="3" name="Straight Connector 2">
            <a:extLst>
              <a:ext uri="{FF2B5EF4-FFF2-40B4-BE49-F238E27FC236}">
                <a16:creationId xmlns:a16="http://schemas.microsoft.com/office/drawing/2014/main" id="{3499FEBC-B7F1-275E-227F-1F2E355B1A88}"/>
              </a:ext>
            </a:extLst>
          </p:cNvPr>
          <p:cNvCxnSpPr/>
          <p:nvPr/>
        </p:nvCxnSpPr>
        <p:spPr>
          <a:xfrm>
            <a:off x="252248" y="1686910"/>
            <a:ext cx="11083159"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D2F24B9-568F-A79E-F0D3-8DB5E7848B0C}"/>
              </a:ext>
            </a:extLst>
          </p:cNvPr>
          <p:cNvSpPr txBox="1"/>
          <p:nvPr/>
        </p:nvSpPr>
        <p:spPr>
          <a:xfrm>
            <a:off x="252248" y="1786897"/>
            <a:ext cx="2689843" cy="830997"/>
          </a:xfrm>
          <a:prstGeom prst="rect">
            <a:avLst/>
          </a:prstGeom>
          <a:noFill/>
        </p:spPr>
        <p:txBody>
          <a:bodyPr wrap="square">
            <a:spAutoFit/>
          </a:bodyPr>
          <a:lstStyle/>
          <a:p>
            <a:r>
              <a:rPr lang="en-US" sz="1600" dirty="0"/>
              <a:t>Demand for intensive 3-5 day face to face workshops. </a:t>
            </a:r>
            <a:endParaRPr lang="en-GB" sz="1600" dirty="0"/>
          </a:p>
        </p:txBody>
      </p:sp>
      <p:sp>
        <p:nvSpPr>
          <p:cNvPr id="8" name="TextBox 7">
            <a:extLst>
              <a:ext uri="{FF2B5EF4-FFF2-40B4-BE49-F238E27FC236}">
                <a16:creationId xmlns:a16="http://schemas.microsoft.com/office/drawing/2014/main" id="{2379A33E-FD53-5BD5-AC85-454B25160FFE}"/>
              </a:ext>
            </a:extLst>
          </p:cNvPr>
          <p:cNvSpPr txBox="1"/>
          <p:nvPr/>
        </p:nvSpPr>
        <p:spPr>
          <a:xfrm>
            <a:off x="4188372" y="1865970"/>
            <a:ext cx="2490952" cy="584775"/>
          </a:xfrm>
          <a:prstGeom prst="rect">
            <a:avLst/>
          </a:prstGeom>
          <a:noFill/>
        </p:spPr>
        <p:txBody>
          <a:bodyPr wrap="square">
            <a:spAutoFit/>
          </a:bodyPr>
          <a:lstStyle/>
          <a:p>
            <a:r>
              <a:rPr lang="en-US" sz="1600" dirty="0"/>
              <a:t>Lockdowns. All courses converted to online</a:t>
            </a:r>
            <a:endParaRPr lang="en-GB" sz="1600" dirty="0"/>
          </a:p>
        </p:txBody>
      </p:sp>
      <p:sp>
        <p:nvSpPr>
          <p:cNvPr id="9" name="TextBox 8">
            <a:extLst>
              <a:ext uri="{FF2B5EF4-FFF2-40B4-BE49-F238E27FC236}">
                <a16:creationId xmlns:a16="http://schemas.microsoft.com/office/drawing/2014/main" id="{78F8A1FB-58D9-A400-30DA-CB2D5C9A829C}"/>
              </a:ext>
            </a:extLst>
          </p:cNvPr>
          <p:cNvSpPr txBox="1"/>
          <p:nvPr/>
        </p:nvSpPr>
        <p:spPr>
          <a:xfrm>
            <a:off x="7566767" y="1727471"/>
            <a:ext cx="3042621" cy="1107996"/>
          </a:xfrm>
          <a:prstGeom prst="rect">
            <a:avLst/>
          </a:prstGeom>
          <a:noFill/>
        </p:spPr>
        <p:txBody>
          <a:bodyPr wrap="square">
            <a:spAutoFit/>
          </a:bodyPr>
          <a:lstStyle/>
          <a:p>
            <a:r>
              <a:rPr lang="en-US" sz="1600" dirty="0"/>
              <a:t>Hybrid Approach – making use of material produced online, but with ability to go back to classrooms </a:t>
            </a:r>
            <a:endParaRPr lang="en-GB" sz="1600" dirty="0"/>
          </a:p>
        </p:txBody>
      </p:sp>
      <p:cxnSp>
        <p:nvCxnSpPr>
          <p:cNvPr id="11" name="Straight Connector 10">
            <a:extLst>
              <a:ext uri="{FF2B5EF4-FFF2-40B4-BE49-F238E27FC236}">
                <a16:creationId xmlns:a16="http://schemas.microsoft.com/office/drawing/2014/main" id="{9FD488D3-9A16-C13E-F2B2-FC1679E3CB55}"/>
              </a:ext>
            </a:extLst>
          </p:cNvPr>
          <p:cNvCxnSpPr>
            <a:cxnSpLocks/>
          </p:cNvCxnSpPr>
          <p:nvPr/>
        </p:nvCxnSpPr>
        <p:spPr>
          <a:xfrm>
            <a:off x="4188372" y="1686910"/>
            <a:ext cx="2600355"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E5A3AB-3DE9-7DE4-DD61-19BE36FAA90B}"/>
              </a:ext>
            </a:extLst>
          </p:cNvPr>
          <p:cNvCxnSpPr>
            <a:cxnSpLocks/>
          </p:cNvCxnSpPr>
          <p:nvPr/>
        </p:nvCxnSpPr>
        <p:spPr>
          <a:xfrm>
            <a:off x="6679324" y="1686910"/>
            <a:ext cx="4675740" cy="0"/>
          </a:xfrm>
          <a:prstGeom prst="line">
            <a:avLst/>
          </a:prstGeom>
          <a:ln w="7620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929996-7BD0-E3F5-B73D-CA1EE65D0231}"/>
              </a:ext>
            </a:extLst>
          </p:cNvPr>
          <p:cNvSpPr txBox="1"/>
          <p:nvPr/>
        </p:nvSpPr>
        <p:spPr>
          <a:xfrm>
            <a:off x="285267" y="1252489"/>
            <a:ext cx="2490952" cy="369332"/>
          </a:xfrm>
          <a:prstGeom prst="rect">
            <a:avLst/>
          </a:prstGeom>
          <a:noFill/>
        </p:spPr>
        <p:txBody>
          <a:bodyPr wrap="square">
            <a:spAutoFit/>
          </a:bodyPr>
          <a:lstStyle/>
          <a:p>
            <a:r>
              <a:rPr lang="en-US" sz="1800" b="1" dirty="0"/>
              <a:t>201</a:t>
            </a:r>
            <a:r>
              <a:rPr lang="en-US" b="1" dirty="0"/>
              <a:t>4</a:t>
            </a:r>
            <a:r>
              <a:rPr lang="en-US" sz="1800" b="1" dirty="0"/>
              <a:t>-2019</a:t>
            </a:r>
            <a:endParaRPr lang="en-GB" b="1" dirty="0"/>
          </a:p>
        </p:txBody>
      </p:sp>
      <p:sp>
        <p:nvSpPr>
          <p:cNvPr id="17" name="TextBox 16">
            <a:extLst>
              <a:ext uri="{FF2B5EF4-FFF2-40B4-BE49-F238E27FC236}">
                <a16:creationId xmlns:a16="http://schemas.microsoft.com/office/drawing/2014/main" id="{FC196C09-8EFB-3008-40DF-9722AB67634E}"/>
              </a:ext>
            </a:extLst>
          </p:cNvPr>
          <p:cNvSpPr txBox="1"/>
          <p:nvPr/>
        </p:nvSpPr>
        <p:spPr>
          <a:xfrm>
            <a:off x="4188372" y="1291615"/>
            <a:ext cx="2490952" cy="369332"/>
          </a:xfrm>
          <a:prstGeom prst="rect">
            <a:avLst/>
          </a:prstGeom>
          <a:noFill/>
        </p:spPr>
        <p:txBody>
          <a:bodyPr wrap="square">
            <a:spAutoFit/>
          </a:bodyPr>
          <a:lstStyle/>
          <a:p>
            <a:r>
              <a:rPr lang="en-US" sz="1800" b="1" dirty="0"/>
              <a:t>2020</a:t>
            </a:r>
            <a:endParaRPr lang="en-GB" b="1" dirty="0"/>
          </a:p>
        </p:txBody>
      </p:sp>
      <p:sp>
        <p:nvSpPr>
          <p:cNvPr id="18" name="TextBox 17">
            <a:extLst>
              <a:ext uri="{FF2B5EF4-FFF2-40B4-BE49-F238E27FC236}">
                <a16:creationId xmlns:a16="http://schemas.microsoft.com/office/drawing/2014/main" id="{873731A0-2824-2795-3516-F15A61A8B1D5}"/>
              </a:ext>
            </a:extLst>
          </p:cNvPr>
          <p:cNvSpPr txBox="1"/>
          <p:nvPr/>
        </p:nvSpPr>
        <p:spPr>
          <a:xfrm>
            <a:off x="7583214" y="1252489"/>
            <a:ext cx="2490952" cy="369332"/>
          </a:xfrm>
          <a:prstGeom prst="rect">
            <a:avLst/>
          </a:prstGeom>
          <a:noFill/>
        </p:spPr>
        <p:txBody>
          <a:bodyPr wrap="square">
            <a:spAutoFit/>
          </a:bodyPr>
          <a:lstStyle/>
          <a:p>
            <a:r>
              <a:rPr lang="en-US" sz="1800" b="1" dirty="0"/>
              <a:t>2021-</a:t>
            </a:r>
            <a:endParaRPr lang="en-GB" b="1" dirty="0"/>
          </a:p>
        </p:txBody>
      </p:sp>
      <p:sp>
        <p:nvSpPr>
          <p:cNvPr id="4" name="TextBox 3">
            <a:extLst>
              <a:ext uri="{FF2B5EF4-FFF2-40B4-BE49-F238E27FC236}">
                <a16:creationId xmlns:a16="http://schemas.microsoft.com/office/drawing/2014/main" id="{17314824-AD48-1246-E27D-E63106209256}"/>
              </a:ext>
            </a:extLst>
          </p:cNvPr>
          <p:cNvSpPr txBox="1"/>
          <p:nvPr/>
        </p:nvSpPr>
        <p:spPr>
          <a:xfrm>
            <a:off x="5873738" y="3194212"/>
            <a:ext cx="6428678" cy="2384692"/>
          </a:xfrm>
          <a:prstGeom prst="rect">
            <a:avLst/>
          </a:prstGeom>
          <a:noFill/>
        </p:spPr>
        <p:txBody>
          <a:bodyPr wrap="square">
            <a:spAutoFit/>
          </a:bodyPr>
          <a:lstStyle/>
          <a:p>
            <a:pPr marL="0" indent="0">
              <a:buNone/>
            </a:pPr>
            <a:r>
              <a:rPr lang="en-US" sz="19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rPr>
              <a:t>And we even have a lovely range of mixed methods data sources we could use: </a:t>
            </a:r>
          </a:p>
          <a:p>
            <a:pPr marL="285750" indent="-285750">
              <a:lnSpc>
                <a:spcPct val="150000"/>
              </a:lnSpc>
              <a:buFont typeface="Arial" panose="020B0604020202020204" pitchFamily="34" charset="0"/>
              <a:buChar char="•"/>
            </a:pPr>
            <a:r>
              <a:rPr lang="en-US" sz="19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rPr>
              <a:t>course feedback forms </a:t>
            </a:r>
          </a:p>
          <a:p>
            <a:pPr marL="285750" indent="-285750">
              <a:lnSpc>
                <a:spcPct val="150000"/>
              </a:lnSpc>
              <a:buFont typeface="Arial" panose="020B0604020202020204" pitchFamily="34" charset="0"/>
              <a:buChar char="•"/>
            </a:pPr>
            <a:r>
              <a:rPr lang="en-US" sz="19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rPr>
              <a:t>attendance stats </a:t>
            </a:r>
          </a:p>
          <a:p>
            <a:pPr marL="285750" indent="-285750">
              <a:lnSpc>
                <a:spcPct val="150000"/>
              </a:lnSpc>
              <a:buFont typeface="Arial" panose="020B0604020202020204" pitchFamily="34" charset="0"/>
              <a:buChar char="•"/>
            </a:pPr>
            <a:r>
              <a:rPr lang="en-US" sz="1900" dirty="0">
                <a:solidFill>
                  <a:srgbClr val="2B2B2B"/>
                </a:solidFill>
                <a:latin typeface="Open Sans Light" panose="020B0306030504020204" pitchFamily="34" charset="0"/>
                <a:ea typeface="Open Sans Light" panose="020B0306030504020204" pitchFamily="34" charset="0"/>
                <a:cs typeface="Open Sans Light" panose="020B0306030504020204" pitchFamily="34" charset="0"/>
              </a:rPr>
              <a:t>course representative reports back to university administrators </a:t>
            </a:r>
          </a:p>
        </p:txBody>
      </p:sp>
    </p:spTree>
    <p:extLst>
      <p:ext uri="{BB962C8B-B14F-4D97-AF65-F5344CB8AC3E}">
        <p14:creationId xmlns:p14="http://schemas.microsoft.com/office/powerpoint/2010/main" val="14537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0-#ppt_w/2"/>
                                          </p:val>
                                        </p:tav>
                                        <p:tav tm="100000">
                                          <p:val>
                                            <p:strVal val="#ppt_x"/>
                                          </p:val>
                                        </p:tav>
                                      </p:tavLst>
                                    </p:anim>
                                    <p:anim calcmode="lin" valueType="num">
                                      <p:cBhvr additive="base">
                                        <p:cTn id="12" dur="2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000" fill="hold"/>
                                        <p:tgtEl>
                                          <p:spTgt spid="8"/>
                                        </p:tgtEl>
                                        <p:attrNameLst>
                                          <p:attrName>ppt_x</p:attrName>
                                        </p:attrNameLst>
                                      </p:cBhvr>
                                      <p:tavLst>
                                        <p:tav tm="0">
                                          <p:val>
                                            <p:strVal val="0-#ppt_w/2"/>
                                          </p:val>
                                        </p:tav>
                                        <p:tav tm="100000">
                                          <p:val>
                                            <p:strVal val="#ppt_x"/>
                                          </p:val>
                                        </p:tav>
                                      </p:tavLst>
                                    </p:anim>
                                    <p:anim calcmode="lin" valueType="num">
                                      <p:cBhvr additive="base">
                                        <p:cTn id="16" dur="2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000" fill="hold"/>
                                        <p:tgtEl>
                                          <p:spTgt spid="9"/>
                                        </p:tgtEl>
                                        <p:attrNameLst>
                                          <p:attrName>ppt_x</p:attrName>
                                        </p:attrNameLst>
                                      </p:cBhvr>
                                      <p:tavLst>
                                        <p:tav tm="0">
                                          <p:val>
                                            <p:strVal val="0-#ppt_w/2"/>
                                          </p:val>
                                        </p:tav>
                                        <p:tav tm="100000">
                                          <p:val>
                                            <p:strVal val="#ppt_x"/>
                                          </p:val>
                                        </p:tav>
                                      </p:tavLst>
                                    </p:anim>
                                    <p:anim calcmode="lin" valueType="num">
                                      <p:cBhvr additive="base">
                                        <p:cTn id="20" dur="2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000" fill="hold"/>
                                        <p:tgtEl>
                                          <p:spTgt spid="11"/>
                                        </p:tgtEl>
                                        <p:attrNameLst>
                                          <p:attrName>ppt_x</p:attrName>
                                        </p:attrNameLst>
                                      </p:cBhvr>
                                      <p:tavLst>
                                        <p:tav tm="0">
                                          <p:val>
                                            <p:strVal val="0-#ppt_w/2"/>
                                          </p:val>
                                        </p:tav>
                                        <p:tav tm="100000">
                                          <p:val>
                                            <p:strVal val="#ppt_x"/>
                                          </p:val>
                                        </p:tav>
                                      </p:tavLst>
                                    </p:anim>
                                    <p:anim calcmode="lin" valueType="num">
                                      <p:cBhvr additive="base">
                                        <p:cTn id="24" dur="2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2000" fill="hold"/>
                                        <p:tgtEl>
                                          <p:spTgt spid="14"/>
                                        </p:tgtEl>
                                        <p:attrNameLst>
                                          <p:attrName>ppt_x</p:attrName>
                                        </p:attrNameLst>
                                      </p:cBhvr>
                                      <p:tavLst>
                                        <p:tav tm="0">
                                          <p:val>
                                            <p:strVal val="0-#ppt_w/2"/>
                                          </p:val>
                                        </p:tav>
                                        <p:tav tm="100000">
                                          <p:val>
                                            <p:strVal val="#ppt_x"/>
                                          </p:val>
                                        </p:tav>
                                      </p:tavLst>
                                    </p:anim>
                                    <p:anim calcmode="lin" valueType="num">
                                      <p:cBhvr additive="base">
                                        <p:cTn id="28" dur="2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0" fill="hold"/>
                                        <p:tgtEl>
                                          <p:spTgt spid="16"/>
                                        </p:tgtEl>
                                        <p:attrNameLst>
                                          <p:attrName>ppt_x</p:attrName>
                                        </p:attrNameLst>
                                      </p:cBhvr>
                                      <p:tavLst>
                                        <p:tav tm="0">
                                          <p:val>
                                            <p:strVal val="0-#ppt_w/2"/>
                                          </p:val>
                                        </p:tav>
                                        <p:tav tm="100000">
                                          <p:val>
                                            <p:strVal val="#ppt_x"/>
                                          </p:val>
                                        </p:tav>
                                      </p:tavLst>
                                    </p:anim>
                                    <p:anim calcmode="lin" valueType="num">
                                      <p:cBhvr additive="base">
                                        <p:cTn id="32" dur="20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2000" fill="hold"/>
                                        <p:tgtEl>
                                          <p:spTgt spid="17"/>
                                        </p:tgtEl>
                                        <p:attrNameLst>
                                          <p:attrName>ppt_x</p:attrName>
                                        </p:attrNameLst>
                                      </p:cBhvr>
                                      <p:tavLst>
                                        <p:tav tm="0">
                                          <p:val>
                                            <p:strVal val="0-#ppt_w/2"/>
                                          </p:val>
                                        </p:tav>
                                        <p:tav tm="100000">
                                          <p:val>
                                            <p:strVal val="#ppt_x"/>
                                          </p:val>
                                        </p:tav>
                                      </p:tavLst>
                                    </p:anim>
                                    <p:anim calcmode="lin" valueType="num">
                                      <p:cBhvr additive="base">
                                        <p:cTn id="36" dur="20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2000" fill="hold"/>
                                        <p:tgtEl>
                                          <p:spTgt spid="18"/>
                                        </p:tgtEl>
                                        <p:attrNameLst>
                                          <p:attrName>ppt_x</p:attrName>
                                        </p:attrNameLst>
                                      </p:cBhvr>
                                      <p:tavLst>
                                        <p:tav tm="0">
                                          <p:val>
                                            <p:strVal val="0-#ppt_w/2"/>
                                          </p:val>
                                        </p:tav>
                                        <p:tav tm="100000">
                                          <p:val>
                                            <p:strVal val="#ppt_x"/>
                                          </p:val>
                                        </p:tav>
                                      </p:tavLst>
                                    </p:anim>
                                    <p:anim calcmode="lin" valueType="num">
                                      <p:cBhvr additive="base">
                                        <p:cTn id="40" dur="2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6" grpId="0"/>
      <p:bldP spid="17" grpId="0"/>
      <p:bldP spid="1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697146-5965-B5AC-E9AE-4F854BA1C060}"/>
              </a:ext>
            </a:extLst>
          </p:cNvPr>
          <p:cNvPicPr>
            <a:picLocks noChangeAspect="1"/>
          </p:cNvPicPr>
          <p:nvPr/>
        </p:nvPicPr>
        <p:blipFill>
          <a:blip r:embed="rId3"/>
          <a:stretch>
            <a:fillRect/>
          </a:stretch>
        </p:blipFill>
        <p:spPr>
          <a:xfrm>
            <a:off x="285268" y="1427951"/>
            <a:ext cx="5302443" cy="4752108"/>
          </a:xfrm>
          <a:prstGeom prst="rect">
            <a:avLst/>
          </a:prstGeom>
        </p:spPr>
      </p:pic>
      <p:sp>
        <p:nvSpPr>
          <p:cNvPr id="2" name="Content Placeholder 1">
            <a:extLst>
              <a:ext uri="{FF2B5EF4-FFF2-40B4-BE49-F238E27FC236}">
                <a16:creationId xmlns:a16="http://schemas.microsoft.com/office/drawing/2014/main" id="{72DE79EA-D48E-46E4-6195-92B561D0C861}"/>
              </a:ext>
            </a:extLst>
          </p:cNvPr>
          <p:cNvSpPr>
            <a:spLocks noGrp="1"/>
          </p:cNvSpPr>
          <p:nvPr>
            <p:ph sz="half" idx="2"/>
          </p:nvPr>
        </p:nvSpPr>
        <p:spPr>
          <a:xfrm>
            <a:off x="6229202" y="1771605"/>
            <a:ext cx="5791814" cy="4556442"/>
          </a:xfrm>
        </p:spPr>
        <p:txBody>
          <a:bodyPr>
            <a:normAutofit/>
          </a:bodyPr>
          <a:lstStyle/>
          <a:p>
            <a:r>
              <a:rPr lang="en-US" dirty="0">
                <a:latin typeface="Open Sans Light"/>
                <a:ea typeface="Open Sans Light"/>
                <a:cs typeface="Open Sans Light"/>
              </a:rPr>
              <a:t>2 out of 3 </a:t>
            </a:r>
            <a:r>
              <a:rPr lang="en-US" dirty="0" err="1">
                <a:latin typeface="Open Sans Light"/>
                <a:ea typeface="Open Sans Light"/>
                <a:cs typeface="Open Sans Light"/>
              </a:rPr>
              <a:t>ain’t</a:t>
            </a:r>
            <a:r>
              <a:rPr lang="en-US" dirty="0">
                <a:latin typeface="Open Sans Light"/>
                <a:ea typeface="Open Sans Light"/>
                <a:cs typeface="Open Sans Light"/>
              </a:rPr>
              <a:t> bad…</a:t>
            </a:r>
          </a:p>
          <a:p>
            <a:pPr lvl="1"/>
            <a:r>
              <a:rPr lang="en-US" dirty="0">
                <a:latin typeface="Open Sans Light"/>
                <a:ea typeface="Open Sans Light"/>
                <a:cs typeface="Open Sans Light"/>
              </a:rPr>
              <a:t>2022 &amp; 2023 had a slightly different ‘hybrid’ model to 2021, which was not a sustainable model.</a:t>
            </a:r>
          </a:p>
          <a:p>
            <a:pPr lvl="1"/>
            <a:r>
              <a:rPr lang="en-US" dirty="0">
                <a:latin typeface="Open Sans Light"/>
                <a:ea typeface="Open Sans Light"/>
                <a:cs typeface="Open Sans Light"/>
              </a:rPr>
              <a:t>For 2023 we learnt from, and adapted, some of the things that did not work so well in 2022.</a:t>
            </a:r>
          </a:p>
          <a:p>
            <a:pPr marL="457200" lvl="1" indent="0">
              <a:buNone/>
            </a:pPr>
            <a:endParaRPr lang="en-US" dirty="0">
              <a:latin typeface="Open Sans Light"/>
              <a:ea typeface="Open Sans Light"/>
              <a:cs typeface="Open Sans Light"/>
            </a:endParaRPr>
          </a:p>
          <a:p>
            <a:r>
              <a:rPr lang="en-US" dirty="0">
                <a:latin typeface="Open Sans Light"/>
                <a:ea typeface="Open Sans Light"/>
                <a:cs typeface="Open Sans Light"/>
              </a:rPr>
              <a:t>…this is not really intended to be interpreted as a ‘serious’ experiment. Instead – some reflections on what seems to work and what doesn’t</a:t>
            </a:r>
          </a:p>
          <a:p>
            <a:endParaRPr lang="en-GB" dirty="0"/>
          </a:p>
        </p:txBody>
      </p:sp>
      <p:sp>
        <p:nvSpPr>
          <p:cNvPr id="3" name="Title 2">
            <a:extLst>
              <a:ext uri="{FF2B5EF4-FFF2-40B4-BE49-F238E27FC236}">
                <a16:creationId xmlns:a16="http://schemas.microsoft.com/office/drawing/2014/main" id="{6C73C6BB-DD4D-1FF1-5DD2-1F981586D4D0}"/>
              </a:ext>
            </a:extLst>
          </p:cNvPr>
          <p:cNvSpPr>
            <a:spLocks noGrp="1"/>
          </p:cNvSpPr>
          <p:nvPr>
            <p:ph type="title"/>
          </p:nvPr>
        </p:nvSpPr>
        <p:spPr/>
        <p:txBody>
          <a:bodyPr/>
          <a:lstStyle/>
          <a:p>
            <a:r>
              <a:rPr lang="en-US" dirty="0"/>
              <a:t>Results:</a:t>
            </a:r>
            <a:endParaRPr lang="en-GB" dirty="0"/>
          </a:p>
        </p:txBody>
      </p:sp>
      <p:pic>
        <p:nvPicPr>
          <p:cNvPr id="4" name="Picture 3">
            <a:extLst>
              <a:ext uri="{FF2B5EF4-FFF2-40B4-BE49-F238E27FC236}">
                <a16:creationId xmlns:a16="http://schemas.microsoft.com/office/drawing/2014/main" id="{E40E071D-21E1-8544-C91B-8FF5CDE462FA}"/>
              </a:ext>
            </a:extLst>
          </p:cNvPr>
          <p:cNvPicPr>
            <a:picLocks noChangeAspect="1"/>
          </p:cNvPicPr>
          <p:nvPr/>
        </p:nvPicPr>
        <p:blipFill>
          <a:blip r:embed="rId4"/>
          <a:stretch>
            <a:fillRect/>
          </a:stretch>
        </p:blipFill>
        <p:spPr>
          <a:xfrm>
            <a:off x="285267" y="1427951"/>
            <a:ext cx="5302444" cy="4752108"/>
          </a:xfrm>
          <a:prstGeom prst="rect">
            <a:avLst/>
          </a:prstGeom>
        </p:spPr>
      </p:pic>
    </p:spTree>
    <p:extLst>
      <p:ext uri="{BB962C8B-B14F-4D97-AF65-F5344CB8AC3E}">
        <p14:creationId xmlns:p14="http://schemas.microsoft.com/office/powerpoint/2010/main" val="26875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ADE4EA-BB82-B756-AD25-C6A90A9E60B7}"/>
              </a:ext>
            </a:extLst>
          </p:cNvPr>
          <p:cNvPicPr>
            <a:picLocks noChangeAspect="1"/>
          </p:cNvPicPr>
          <p:nvPr/>
        </p:nvPicPr>
        <p:blipFill>
          <a:blip r:embed="rId3"/>
          <a:stretch>
            <a:fillRect/>
          </a:stretch>
        </p:blipFill>
        <p:spPr>
          <a:xfrm>
            <a:off x="495758" y="1690688"/>
            <a:ext cx="9759149" cy="4895264"/>
          </a:xfrm>
          <a:prstGeom prst="rect">
            <a:avLst/>
          </a:prstGeom>
        </p:spPr>
      </p:pic>
      <p:sp>
        <p:nvSpPr>
          <p:cNvPr id="2" name="Title 1">
            <a:extLst>
              <a:ext uri="{FF2B5EF4-FFF2-40B4-BE49-F238E27FC236}">
                <a16:creationId xmlns:a16="http://schemas.microsoft.com/office/drawing/2014/main" id="{FD2843A6-D4CA-7241-8272-D7A075BE45F7}"/>
              </a:ext>
            </a:extLst>
          </p:cNvPr>
          <p:cNvSpPr>
            <a:spLocks noGrp="1"/>
          </p:cNvSpPr>
          <p:nvPr>
            <p:ph type="title" idx="4294967295"/>
          </p:nvPr>
        </p:nvSpPr>
        <p:spPr>
          <a:xfrm>
            <a:off x="52271" y="82077"/>
            <a:ext cx="11869311" cy="1104900"/>
          </a:xfrm>
        </p:spPr>
        <p:txBody>
          <a:bodyPr/>
          <a:lstStyle/>
          <a:p>
            <a:r>
              <a:rPr lang="en-US" sz="4000" dirty="0"/>
              <a:t>Teaching “Introduction to R” means introductions to a lot more than just “R”</a:t>
            </a:r>
            <a:endParaRPr lang="en-GB" sz="4000" dirty="0"/>
          </a:p>
        </p:txBody>
      </p:sp>
      <p:sp>
        <p:nvSpPr>
          <p:cNvPr id="8" name="Rectangle 7">
            <a:extLst>
              <a:ext uri="{FF2B5EF4-FFF2-40B4-BE49-F238E27FC236}">
                <a16:creationId xmlns:a16="http://schemas.microsoft.com/office/drawing/2014/main" id="{98CA0272-8A82-4733-1B07-5C5E96B99BBB}"/>
              </a:ext>
            </a:extLst>
          </p:cNvPr>
          <p:cNvSpPr/>
          <p:nvPr/>
        </p:nvSpPr>
        <p:spPr>
          <a:xfrm>
            <a:off x="838201" y="3106756"/>
            <a:ext cx="2411776" cy="3222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CA27924-336A-FD08-25AF-DC2268273624}"/>
              </a:ext>
            </a:extLst>
          </p:cNvPr>
          <p:cNvSpPr/>
          <p:nvPr/>
        </p:nvSpPr>
        <p:spPr>
          <a:xfrm>
            <a:off x="838201" y="5870154"/>
            <a:ext cx="2753298" cy="4755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4C58CAA-D491-4C88-AC9F-3E7201133EBA}"/>
              </a:ext>
            </a:extLst>
          </p:cNvPr>
          <p:cNvSpPr/>
          <p:nvPr/>
        </p:nvSpPr>
        <p:spPr>
          <a:xfrm>
            <a:off x="838201" y="3681119"/>
            <a:ext cx="3491428" cy="19487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355292E-B9B3-7594-C41A-3498CA5F308F}"/>
              </a:ext>
            </a:extLst>
          </p:cNvPr>
          <p:cNvSpPr/>
          <p:nvPr/>
        </p:nvSpPr>
        <p:spPr>
          <a:xfrm>
            <a:off x="7754958" y="4043189"/>
            <a:ext cx="2655982" cy="24496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155B68E9-035B-4826-3BCA-B5E7F043E4CC}"/>
              </a:ext>
            </a:extLst>
          </p:cNvPr>
          <p:cNvSpPr/>
          <p:nvPr/>
        </p:nvSpPr>
        <p:spPr>
          <a:xfrm>
            <a:off x="7862372" y="3570849"/>
            <a:ext cx="297455" cy="1791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9ACACE3-4C7B-9A60-344C-D92EB01ACC98}"/>
              </a:ext>
            </a:extLst>
          </p:cNvPr>
          <p:cNvSpPr/>
          <p:nvPr/>
        </p:nvSpPr>
        <p:spPr>
          <a:xfrm>
            <a:off x="9314763" y="1690688"/>
            <a:ext cx="302962" cy="1931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4E407A3-DFE3-3EBE-B395-D197161AB659}"/>
              </a:ext>
            </a:extLst>
          </p:cNvPr>
          <p:cNvSpPr/>
          <p:nvPr/>
        </p:nvSpPr>
        <p:spPr>
          <a:xfrm>
            <a:off x="7856865" y="1690688"/>
            <a:ext cx="593072" cy="1931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7C4BD6C-C5DE-A4A2-98FD-E4027DE16D5E}"/>
              </a:ext>
            </a:extLst>
          </p:cNvPr>
          <p:cNvSpPr/>
          <p:nvPr/>
        </p:nvSpPr>
        <p:spPr>
          <a:xfrm>
            <a:off x="2082188" y="1846210"/>
            <a:ext cx="492087" cy="1931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34A2BB9-2F0F-C610-81D5-98D6122A8A59}"/>
              </a:ext>
            </a:extLst>
          </p:cNvPr>
          <p:cNvSpPr/>
          <p:nvPr/>
        </p:nvSpPr>
        <p:spPr>
          <a:xfrm>
            <a:off x="448019" y="1660284"/>
            <a:ext cx="1193494" cy="223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F773044-C21D-D119-9217-876FCBA1507B}"/>
              </a:ext>
            </a:extLst>
          </p:cNvPr>
          <p:cNvSpPr txBox="1"/>
          <p:nvPr/>
        </p:nvSpPr>
        <p:spPr>
          <a:xfrm>
            <a:off x="3297716" y="3016251"/>
            <a:ext cx="3064566" cy="461665"/>
          </a:xfrm>
          <a:prstGeom prst="rect">
            <a:avLst/>
          </a:prstGeom>
          <a:noFill/>
        </p:spPr>
        <p:txBody>
          <a:bodyPr wrap="square" rtlCol="0">
            <a:spAutoFit/>
          </a:bodyPr>
          <a:lstStyle/>
          <a:p>
            <a:r>
              <a:rPr lang="en-US" sz="1200" i="1" dirty="0"/>
              <a:t>Some R code-  but why do I need to create an object of my </a:t>
            </a:r>
            <a:r>
              <a:rPr lang="en-US" sz="1200" i="1" dirty="0" err="1"/>
              <a:t>lm</a:t>
            </a:r>
            <a:r>
              <a:rPr lang="en-US" sz="1200" i="1" dirty="0"/>
              <a:t>..?</a:t>
            </a:r>
            <a:endParaRPr lang="en-GB" sz="1200" i="1" dirty="0"/>
          </a:p>
        </p:txBody>
      </p:sp>
      <p:sp>
        <p:nvSpPr>
          <p:cNvPr id="19" name="TextBox 18">
            <a:extLst>
              <a:ext uri="{FF2B5EF4-FFF2-40B4-BE49-F238E27FC236}">
                <a16:creationId xmlns:a16="http://schemas.microsoft.com/office/drawing/2014/main" id="{391385B8-CEA6-2655-12D5-9954EE7AF7C1}"/>
              </a:ext>
            </a:extLst>
          </p:cNvPr>
          <p:cNvSpPr txBox="1"/>
          <p:nvPr/>
        </p:nvSpPr>
        <p:spPr>
          <a:xfrm>
            <a:off x="4377368" y="4339436"/>
            <a:ext cx="3064566" cy="646331"/>
          </a:xfrm>
          <a:prstGeom prst="rect">
            <a:avLst/>
          </a:prstGeom>
          <a:noFill/>
        </p:spPr>
        <p:txBody>
          <a:bodyPr wrap="square" rtlCol="0">
            <a:spAutoFit/>
          </a:bodyPr>
          <a:lstStyle/>
          <a:p>
            <a:r>
              <a:rPr lang="en-US" sz="1200" i="1" dirty="0"/>
              <a:t>Lots of numbers here – what do they all mean? I didn’t really pay attention in stats class</a:t>
            </a:r>
            <a:endParaRPr lang="en-GB" sz="1200" i="1" dirty="0"/>
          </a:p>
        </p:txBody>
      </p:sp>
      <p:sp>
        <p:nvSpPr>
          <p:cNvPr id="20" name="TextBox 19">
            <a:extLst>
              <a:ext uri="{FF2B5EF4-FFF2-40B4-BE49-F238E27FC236}">
                <a16:creationId xmlns:a16="http://schemas.microsoft.com/office/drawing/2014/main" id="{BD10D94F-DF04-9C22-C68B-FA05DC5A1395}"/>
              </a:ext>
            </a:extLst>
          </p:cNvPr>
          <p:cNvSpPr txBox="1"/>
          <p:nvPr/>
        </p:nvSpPr>
        <p:spPr>
          <a:xfrm>
            <a:off x="10410940" y="4437034"/>
            <a:ext cx="1806846" cy="830997"/>
          </a:xfrm>
          <a:prstGeom prst="rect">
            <a:avLst/>
          </a:prstGeom>
          <a:noFill/>
        </p:spPr>
        <p:txBody>
          <a:bodyPr wrap="square" rtlCol="0">
            <a:spAutoFit/>
          </a:bodyPr>
          <a:lstStyle/>
          <a:p>
            <a:r>
              <a:rPr lang="en-US" sz="1200" i="1" dirty="0"/>
              <a:t>This help wasn’t that helpful. Where do I get some actual help on linear regression?</a:t>
            </a:r>
            <a:endParaRPr lang="en-GB" sz="1200" i="1" dirty="0"/>
          </a:p>
        </p:txBody>
      </p:sp>
      <p:sp>
        <p:nvSpPr>
          <p:cNvPr id="21" name="TextBox 20">
            <a:extLst>
              <a:ext uri="{FF2B5EF4-FFF2-40B4-BE49-F238E27FC236}">
                <a16:creationId xmlns:a16="http://schemas.microsoft.com/office/drawing/2014/main" id="{F6AE8952-1199-233D-DAE5-46B30960A22E}"/>
              </a:ext>
            </a:extLst>
          </p:cNvPr>
          <p:cNvSpPr txBox="1"/>
          <p:nvPr/>
        </p:nvSpPr>
        <p:spPr>
          <a:xfrm>
            <a:off x="3695889" y="5762996"/>
            <a:ext cx="1806846" cy="646331"/>
          </a:xfrm>
          <a:prstGeom prst="rect">
            <a:avLst/>
          </a:prstGeom>
          <a:noFill/>
        </p:spPr>
        <p:txBody>
          <a:bodyPr wrap="square" rtlCol="0">
            <a:spAutoFit/>
          </a:bodyPr>
          <a:lstStyle/>
          <a:p>
            <a:r>
              <a:rPr lang="en-US" sz="1200" i="1" dirty="0"/>
              <a:t>OK – I worked it out! Better make sure to add comments</a:t>
            </a:r>
            <a:endParaRPr lang="en-GB" sz="1200" i="1" dirty="0"/>
          </a:p>
        </p:txBody>
      </p:sp>
      <p:sp>
        <p:nvSpPr>
          <p:cNvPr id="22" name="TextBox 21">
            <a:extLst>
              <a:ext uri="{FF2B5EF4-FFF2-40B4-BE49-F238E27FC236}">
                <a16:creationId xmlns:a16="http://schemas.microsoft.com/office/drawing/2014/main" id="{3FE8500D-9DE6-0E47-EEA1-CD1E8C541A7A}"/>
              </a:ext>
            </a:extLst>
          </p:cNvPr>
          <p:cNvSpPr txBox="1"/>
          <p:nvPr/>
        </p:nvSpPr>
        <p:spPr>
          <a:xfrm>
            <a:off x="52271" y="1982225"/>
            <a:ext cx="1806846" cy="830997"/>
          </a:xfrm>
          <a:prstGeom prst="rect">
            <a:avLst/>
          </a:prstGeom>
          <a:solidFill>
            <a:schemeClr val="bg1"/>
          </a:solidFill>
        </p:spPr>
        <p:txBody>
          <a:bodyPr wrap="square" rtlCol="0">
            <a:spAutoFit/>
          </a:bodyPr>
          <a:lstStyle/>
          <a:p>
            <a:r>
              <a:rPr lang="en-US" sz="1200" i="1" dirty="0"/>
              <a:t>Got to save my working with comments in a reproduceable way. But .R or .RMD or .QMD or …?</a:t>
            </a:r>
            <a:endParaRPr lang="en-GB" sz="1200" i="1" dirty="0"/>
          </a:p>
        </p:txBody>
      </p:sp>
      <p:sp>
        <p:nvSpPr>
          <p:cNvPr id="23" name="TextBox 22">
            <a:extLst>
              <a:ext uri="{FF2B5EF4-FFF2-40B4-BE49-F238E27FC236}">
                <a16:creationId xmlns:a16="http://schemas.microsoft.com/office/drawing/2014/main" id="{197AFD4B-291C-63F7-062B-EFC750B7EE5C}"/>
              </a:ext>
            </a:extLst>
          </p:cNvPr>
          <p:cNvSpPr txBox="1"/>
          <p:nvPr/>
        </p:nvSpPr>
        <p:spPr>
          <a:xfrm>
            <a:off x="7441934" y="2811533"/>
            <a:ext cx="1586429" cy="646331"/>
          </a:xfrm>
          <a:prstGeom prst="rect">
            <a:avLst/>
          </a:prstGeom>
          <a:solidFill>
            <a:schemeClr val="bg1"/>
          </a:solidFill>
        </p:spPr>
        <p:txBody>
          <a:bodyPr wrap="square" rtlCol="0">
            <a:spAutoFit/>
          </a:bodyPr>
          <a:lstStyle/>
          <a:p>
            <a:r>
              <a:rPr lang="en-US" sz="1200" i="1" dirty="0"/>
              <a:t>Maybe I need to manage my files and use projects?</a:t>
            </a:r>
            <a:endParaRPr lang="en-GB" sz="1200" i="1" dirty="0"/>
          </a:p>
        </p:txBody>
      </p:sp>
      <p:sp>
        <p:nvSpPr>
          <p:cNvPr id="24" name="TextBox 23">
            <a:extLst>
              <a:ext uri="{FF2B5EF4-FFF2-40B4-BE49-F238E27FC236}">
                <a16:creationId xmlns:a16="http://schemas.microsoft.com/office/drawing/2014/main" id="{8CEBAE96-9906-1F2B-654D-16FF2A6F1A28}"/>
              </a:ext>
            </a:extLst>
          </p:cNvPr>
          <p:cNvSpPr txBox="1"/>
          <p:nvPr/>
        </p:nvSpPr>
        <p:spPr>
          <a:xfrm>
            <a:off x="9164720" y="1928922"/>
            <a:ext cx="1586429" cy="646331"/>
          </a:xfrm>
          <a:prstGeom prst="rect">
            <a:avLst/>
          </a:prstGeom>
          <a:solidFill>
            <a:schemeClr val="bg1"/>
          </a:solidFill>
        </p:spPr>
        <p:txBody>
          <a:bodyPr wrap="square" rtlCol="0">
            <a:spAutoFit/>
          </a:bodyPr>
          <a:lstStyle/>
          <a:p>
            <a:r>
              <a:rPr lang="en-US" sz="1200" i="1" dirty="0"/>
              <a:t>Version control sounds like a good idea? How does that work?</a:t>
            </a:r>
            <a:endParaRPr lang="en-GB" sz="1200" i="1" dirty="0"/>
          </a:p>
        </p:txBody>
      </p:sp>
      <p:sp>
        <p:nvSpPr>
          <p:cNvPr id="25" name="TextBox 24">
            <a:extLst>
              <a:ext uri="{FF2B5EF4-FFF2-40B4-BE49-F238E27FC236}">
                <a16:creationId xmlns:a16="http://schemas.microsoft.com/office/drawing/2014/main" id="{09475235-35E7-DD4D-3882-BCB10DBD09CC}"/>
              </a:ext>
            </a:extLst>
          </p:cNvPr>
          <p:cNvSpPr txBox="1"/>
          <p:nvPr/>
        </p:nvSpPr>
        <p:spPr>
          <a:xfrm>
            <a:off x="7027820" y="1107897"/>
            <a:ext cx="2327106" cy="646331"/>
          </a:xfrm>
          <a:prstGeom prst="rect">
            <a:avLst/>
          </a:prstGeom>
          <a:solidFill>
            <a:schemeClr val="bg1"/>
          </a:solidFill>
        </p:spPr>
        <p:txBody>
          <a:bodyPr wrap="square" rtlCol="0">
            <a:spAutoFit/>
          </a:bodyPr>
          <a:lstStyle/>
          <a:p>
            <a:r>
              <a:rPr lang="en-US" sz="1200" i="1" dirty="0"/>
              <a:t>Better work out what I need to do to my own data to make sure I can import</a:t>
            </a:r>
            <a:endParaRPr lang="en-GB" sz="1200" i="1" dirty="0"/>
          </a:p>
        </p:txBody>
      </p:sp>
      <p:sp>
        <p:nvSpPr>
          <p:cNvPr id="26" name="TextBox 25">
            <a:extLst>
              <a:ext uri="{FF2B5EF4-FFF2-40B4-BE49-F238E27FC236}">
                <a16:creationId xmlns:a16="http://schemas.microsoft.com/office/drawing/2014/main" id="{A1E66CD5-0678-9A51-82C1-30C80DCA235A}"/>
              </a:ext>
            </a:extLst>
          </p:cNvPr>
          <p:cNvSpPr txBox="1"/>
          <p:nvPr/>
        </p:nvSpPr>
        <p:spPr>
          <a:xfrm>
            <a:off x="2662639" y="1570725"/>
            <a:ext cx="1936673" cy="646331"/>
          </a:xfrm>
          <a:prstGeom prst="rect">
            <a:avLst/>
          </a:prstGeom>
          <a:solidFill>
            <a:schemeClr val="bg1"/>
          </a:solidFill>
        </p:spPr>
        <p:txBody>
          <a:bodyPr wrap="square" rtlCol="0">
            <a:spAutoFit/>
          </a:bodyPr>
          <a:lstStyle/>
          <a:p>
            <a:r>
              <a:rPr lang="en-US" sz="1200" i="1" dirty="0"/>
              <a:t>I can get results out of R formatted into nice reports as well? Interesting…</a:t>
            </a:r>
            <a:endParaRPr lang="en-GB" sz="1200" i="1" dirty="0"/>
          </a:p>
        </p:txBody>
      </p:sp>
      <p:sp>
        <p:nvSpPr>
          <p:cNvPr id="3" name="Rectangle 2">
            <a:extLst>
              <a:ext uri="{FF2B5EF4-FFF2-40B4-BE49-F238E27FC236}">
                <a16:creationId xmlns:a16="http://schemas.microsoft.com/office/drawing/2014/main" id="{7CBE0BAC-E41A-B077-30B5-69D286E608FF}"/>
              </a:ext>
            </a:extLst>
          </p:cNvPr>
          <p:cNvSpPr/>
          <p:nvPr/>
        </p:nvSpPr>
        <p:spPr>
          <a:xfrm>
            <a:off x="8451832" y="3556813"/>
            <a:ext cx="438167" cy="1931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0FA20DD-824A-D2D9-0350-188437E153B0}"/>
              </a:ext>
            </a:extLst>
          </p:cNvPr>
          <p:cNvSpPr txBox="1"/>
          <p:nvPr/>
        </p:nvSpPr>
        <p:spPr>
          <a:xfrm>
            <a:off x="9161236" y="2944711"/>
            <a:ext cx="1806846" cy="646331"/>
          </a:xfrm>
          <a:prstGeom prst="rect">
            <a:avLst/>
          </a:prstGeom>
          <a:solidFill>
            <a:schemeClr val="bg1"/>
          </a:solidFill>
        </p:spPr>
        <p:txBody>
          <a:bodyPr wrap="square" rtlCol="0">
            <a:spAutoFit/>
          </a:bodyPr>
          <a:lstStyle/>
          <a:p>
            <a:r>
              <a:rPr lang="en-US" sz="1200" i="1" dirty="0"/>
              <a:t>What’s the deal with all the extra installation of packages?</a:t>
            </a:r>
            <a:endParaRPr lang="en-GB" sz="1200" i="1" dirty="0"/>
          </a:p>
        </p:txBody>
      </p:sp>
    </p:spTree>
    <p:extLst>
      <p:ext uri="{BB962C8B-B14F-4D97-AF65-F5344CB8AC3E}">
        <p14:creationId xmlns:p14="http://schemas.microsoft.com/office/powerpoint/2010/main" val="95070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animBg="1"/>
      <p:bldP spid="23" grpId="0" animBg="1"/>
      <p:bldP spid="24" grpId="0" animBg="1"/>
      <p:bldP spid="25" grpId="0" animBg="1"/>
      <p:bldP spid="26"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362FA-F49B-DE07-1C74-E84B05FC838C}"/>
              </a:ext>
            </a:extLst>
          </p:cNvPr>
          <p:cNvPicPr>
            <a:picLocks noChangeAspect="1"/>
          </p:cNvPicPr>
          <p:nvPr/>
        </p:nvPicPr>
        <p:blipFill>
          <a:blip r:embed="rId3"/>
          <a:stretch>
            <a:fillRect/>
          </a:stretch>
        </p:blipFill>
        <p:spPr>
          <a:xfrm>
            <a:off x="4429760" y="334000"/>
            <a:ext cx="7627031" cy="5741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94960FD0-BF4C-66ED-1676-6C2308C9120E}"/>
              </a:ext>
            </a:extLst>
          </p:cNvPr>
          <p:cNvSpPr txBox="1"/>
          <p:nvPr/>
        </p:nvSpPr>
        <p:spPr>
          <a:xfrm>
            <a:off x="7182196" y="6426446"/>
            <a:ext cx="6096000" cy="369332"/>
          </a:xfrm>
          <a:prstGeom prst="rect">
            <a:avLst/>
          </a:prstGeom>
          <a:noFill/>
        </p:spPr>
        <p:txBody>
          <a:bodyPr wrap="square">
            <a:spAutoFit/>
          </a:bodyPr>
          <a:lstStyle/>
          <a:p>
            <a:r>
              <a:rPr lang="en-GB" dirty="0">
                <a:solidFill>
                  <a:srgbClr val="FF0000"/>
                </a:solidFill>
                <a:hlinkClick r:id="rId4">
                  <a:extLst>
                    <a:ext uri="{A12FA001-AC4F-418D-AE19-62706E023703}">
                      <ahyp:hlinkClr xmlns:ahyp="http://schemas.microsoft.com/office/drawing/2018/hyperlinkcolor" val="tx"/>
                    </a:ext>
                  </a:extLst>
                </a:hlinkClick>
              </a:rPr>
              <a:t>https://shiny.stats4sd.org/dplyr_learnr__live/</a:t>
            </a:r>
            <a:endParaRPr lang="en-GB" dirty="0">
              <a:solidFill>
                <a:srgbClr val="FF0000"/>
              </a:solidFill>
            </a:endParaRPr>
          </a:p>
        </p:txBody>
      </p:sp>
      <p:pic>
        <p:nvPicPr>
          <p:cNvPr id="4" name="Picture 3">
            <a:extLst>
              <a:ext uri="{FF2B5EF4-FFF2-40B4-BE49-F238E27FC236}">
                <a16:creationId xmlns:a16="http://schemas.microsoft.com/office/drawing/2014/main" id="{5D2559F6-E420-6245-9AB9-E16C948317F4}"/>
              </a:ext>
            </a:extLst>
          </p:cNvPr>
          <p:cNvPicPr>
            <a:picLocks noChangeAspect="1"/>
          </p:cNvPicPr>
          <p:nvPr/>
        </p:nvPicPr>
        <p:blipFill>
          <a:blip r:embed="rId5"/>
          <a:stretch>
            <a:fillRect/>
          </a:stretch>
        </p:blipFill>
        <p:spPr>
          <a:xfrm>
            <a:off x="1394367" y="1592948"/>
            <a:ext cx="1377408" cy="1377408"/>
          </a:xfrm>
          <a:prstGeom prst="rect">
            <a:avLst/>
          </a:prstGeom>
        </p:spPr>
      </p:pic>
      <p:sp>
        <p:nvSpPr>
          <p:cNvPr id="9" name="Title 1">
            <a:extLst>
              <a:ext uri="{FF2B5EF4-FFF2-40B4-BE49-F238E27FC236}">
                <a16:creationId xmlns:a16="http://schemas.microsoft.com/office/drawing/2014/main" id="{43D1EF14-95BC-22D1-9250-885B0E62CE32}"/>
              </a:ext>
            </a:extLst>
          </p:cNvPr>
          <p:cNvSpPr txBox="1">
            <a:spLocks/>
          </p:cNvSpPr>
          <p:nvPr/>
        </p:nvSpPr>
        <p:spPr>
          <a:xfrm>
            <a:off x="52271" y="82077"/>
            <a:ext cx="11869311" cy="1104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GB" sz="4000" dirty="0"/>
          </a:p>
        </p:txBody>
      </p:sp>
      <p:pic>
        <p:nvPicPr>
          <p:cNvPr id="8" name="Picture 7">
            <a:extLst>
              <a:ext uri="{FF2B5EF4-FFF2-40B4-BE49-F238E27FC236}">
                <a16:creationId xmlns:a16="http://schemas.microsoft.com/office/drawing/2014/main" id="{2B56E6E5-5641-B7DB-9C64-A73AC9273A19}"/>
              </a:ext>
            </a:extLst>
          </p:cNvPr>
          <p:cNvPicPr>
            <a:picLocks noChangeAspect="1"/>
          </p:cNvPicPr>
          <p:nvPr/>
        </p:nvPicPr>
        <p:blipFill>
          <a:blip r:embed="rId6"/>
          <a:stretch>
            <a:fillRect/>
          </a:stretch>
        </p:blipFill>
        <p:spPr>
          <a:xfrm>
            <a:off x="280175" y="3376328"/>
            <a:ext cx="4983201" cy="2745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A9B3D48E-7B93-FD70-7959-6732282CE71F}"/>
              </a:ext>
            </a:extLst>
          </p:cNvPr>
          <p:cNvSpPr txBox="1"/>
          <p:nvPr/>
        </p:nvSpPr>
        <p:spPr>
          <a:xfrm>
            <a:off x="197237" y="6241780"/>
            <a:ext cx="6636326" cy="369332"/>
          </a:xfrm>
          <a:prstGeom prst="rect">
            <a:avLst/>
          </a:prstGeom>
          <a:noFill/>
        </p:spPr>
        <p:txBody>
          <a:bodyPr wrap="square">
            <a:spAutoFit/>
          </a:bodyPr>
          <a:lstStyle/>
          <a:p>
            <a:r>
              <a:rPr lang="en-GB" dirty="0">
                <a:solidFill>
                  <a:srgbClr val="FF0000"/>
                </a:solidFill>
                <a:hlinkClick r:id="rId7">
                  <a:extLst>
                    <a:ext uri="{A12FA001-AC4F-418D-AE19-62706E023703}">
                      <ahyp:hlinkClr xmlns:ahyp="http://schemas.microsoft.com/office/drawing/2018/hyperlinkcolor" val="tx"/>
                    </a:ext>
                  </a:extLst>
                </a:hlinkClick>
              </a:rPr>
              <a:t>https://github.com/stats4sd/dplyr_learnr</a:t>
            </a:r>
            <a:endParaRPr lang="en-GB" dirty="0">
              <a:solidFill>
                <a:srgbClr val="FF0000"/>
              </a:solidFill>
            </a:endParaRPr>
          </a:p>
        </p:txBody>
      </p:sp>
      <p:sp>
        <p:nvSpPr>
          <p:cNvPr id="2" name="Title 1">
            <a:extLst>
              <a:ext uri="{FF2B5EF4-FFF2-40B4-BE49-F238E27FC236}">
                <a16:creationId xmlns:a16="http://schemas.microsoft.com/office/drawing/2014/main" id="{AEDAA5B5-AAC9-B5AC-B688-9A0559F0950E}"/>
              </a:ext>
            </a:extLst>
          </p:cNvPr>
          <p:cNvSpPr txBox="1">
            <a:spLocks/>
          </p:cNvSpPr>
          <p:nvPr/>
        </p:nvSpPr>
        <p:spPr>
          <a:xfrm>
            <a:off x="119876" y="93721"/>
            <a:ext cx="4242280" cy="15497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err="1"/>
              <a:t>learnR</a:t>
            </a:r>
            <a:r>
              <a:rPr lang="en-US" sz="3200" dirty="0"/>
              <a:t> – helping to teach the code first</a:t>
            </a:r>
            <a:endParaRPr lang="en-GB" sz="3200" dirty="0"/>
          </a:p>
        </p:txBody>
      </p:sp>
    </p:spTree>
    <p:extLst>
      <p:ext uri="{BB962C8B-B14F-4D97-AF65-F5344CB8AC3E}">
        <p14:creationId xmlns:p14="http://schemas.microsoft.com/office/powerpoint/2010/main" val="38134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5721-4A05-591B-17CD-8EEA017D60D4}"/>
              </a:ext>
            </a:extLst>
          </p:cNvPr>
          <p:cNvSpPr>
            <a:spLocks noGrp="1"/>
          </p:cNvSpPr>
          <p:nvPr>
            <p:ph type="title"/>
          </p:nvPr>
        </p:nvSpPr>
        <p:spPr/>
        <p:txBody>
          <a:bodyPr>
            <a:normAutofit/>
          </a:bodyPr>
          <a:lstStyle/>
          <a:p>
            <a:r>
              <a:rPr lang="en-US" dirty="0"/>
              <a:t>Some things work better online…</a:t>
            </a:r>
            <a:endParaRPr lang="en-GB" dirty="0"/>
          </a:p>
        </p:txBody>
      </p:sp>
      <p:pic>
        <p:nvPicPr>
          <p:cNvPr id="4" name="Picture 3">
            <a:extLst>
              <a:ext uri="{FF2B5EF4-FFF2-40B4-BE49-F238E27FC236}">
                <a16:creationId xmlns:a16="http://schemas.microsoft.com/office/drawing/2014/main" id="{3905C38E-3E86-1117-DD4A-A9CAF495FE77}"/>
              </a:ext>
            </a:extLst>
          </p:cNvPr>
          <p:cNvPicPr>
            <a:picLocks noChangeAspect="1"/>
          </p:cNvPicPr>
          <p:nvPr/>
        </p:nvPicPr>
        <p:blipFill>
          <a:blip r:embed="rId3"/>
          <a:stretch>
            <a:fillRect/>
          </a:stretch>
        </p:blipFill>
        <p:spPr>
          <a:xfrm>
            <a:off x="647700" y="1486274"/>
            <a:ext cx="8854583" cy="4749426"/>
          </a:xfrm>
          <a:prstGeom prst="rect">
            <a:avLst/>
          </a:prstGeom>
        </p:spPr>
      </p:pic>
      <p:sp>
        <p:nvSpPr>
          <p:cNvPr id="5" name="TextBox 4">
            <a:extLst>
              <a:ext uri="{FF2B5EF4-FFF2-40B4-BE49-F238E27FC236}">
                <a16:creationId xmlns:a16="http://schemas.microsoft.com/office/drawing/2014/main" id="{C0A77194-5656-A390-3918-0B35AA7387A0}"/>
              </a:ext>
            </a:extLst>
          </p:cNvPr>
          <p:cNvSpPr txBox="1"/>
          <p:nvPr/>
        </p:nvSpPr>
        <p:spPr>
          <a:xfrm>
            <a:off x="189237" y="6357535"/>
            <a:ext cx="113550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accent6"/>
                </a:solidFill>
                <a:latin typeface="+mn-lt"/>
                <a:ea typeface="+mn-ea"/>
                <a:cs typeface="+mn-cs"/>
                <a:hlinkClick r:id="rId4">
                  <a:extLst>
                    <a:ext uri="{A12FA001-AC4F-418D-AE19-62706E023703}">
                      <ahyp:hlinkClr xmlns:ahyp="http://schemas.microsoft.com/office/drawing/2018/hyperlinkcolor" val="tx"/>
                    </a:ext>
                  </a:extLst>
                </a:hlinkClick>
              </a:rPr>
              <a:t>https://www.youtube.com/playlist?list=PLK5PktXR1tmM_ISpxwoiXD2SioG3MWNqg</a:t>
            </a:r>
            <a:r>
              <a:rPr lang="en-GB" sz="1800" kern="1200" dirty="0">
                <a:solidFill>
                  <a:schemeClr val="accent6"/>
                </a:solidFill>
                <a:latin typeface="+mn-lt"/>
                <a:ea typeface="+mn-ea"/>
                <a:cs typeface="+mn-cs"/>
              </a:rPr>
              <a:t> </a:t>
            </a:r>
          </a:p>
        </p:txBody>
      </p:sp>
    </p:spTree>
    <p:extLst>
      <p:ext uri="{BB962C8B-B14F-4D97-AF65-F5344CB8AC3E}">
        <p14:creationId xmlns:p14="http://schemas.microsoft.com/office/powerpoint/2010/main" val="319779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5721-4A05-591B-17CD-8EEA017D60D4}"/>
              </a:ext>
            </a:extLst>
          </p:cNvPr>
          <p:cNvSpPr>
            <a:spLocks noGrp="1"/>
          </p:cNvSpPr>
          <p:nvPr>
            <p:ph type="title"/>
          </p:nvPr>
        </p:nvSpPr>
        <p:spPr>
          <a:xfrm>
            <a:off x="248478" y="440827"/>
            <a:ext cx="3764722" cy="5287670"/>
          </a:xfrm>
        </p:spPr>
        <p:txBody>
          <a:bodyPr/>
          <a:lstStyle/>
          <a:p>
            <a:r>
              <a:rPr lang="en-US" dirty="0"/>
              <a:t>…‘nothings’ worked better off line</a:t>
            </a:r>
            <a:endParaRPr lang="en-GB" dirty="0"/>
          </a:p>
        </p:txBody>
      </p:sp>
      <p:pic>
        <p:nvPicPr>
          <p:cNvPr id="6" name="Picture 5">
            <a:extLst>
              <a:ext uri="{FF2B5EF4-FFF2-40B4-BE49-F238E27FC236}">
                <a16:creationId xmlns:a16="http://schemas.microsoft.com/office/drawing/2014/main" id="{983B3FB9-47DD-6984-2826-684124CC6269}"/>
              </a:ext>
            </a:extLst>
          </p:cNvPr>
          <p:cNvPicPr>
            <a:picLocks noChangeAspect="1"/>
          </p:cNvPicPr>
          <p:nvPr/>
        </p:nvPicPr>
        <p:blipFill rotWithShape="1">
          <a:blip r:embed="rId3"/>
          <a:srcRect l="6554" r="5781"/>
          <a:stretch/>
        </p:blipFill>
        <p:spPr>
          <a:xfrm>
            <a:off x="4813300" y="250241"/>
            <a:ext cx="6753266" cy="6357518"/>
          </a:xfrm>
          <a:prstGeom prst="rect">
            <a:avLst/>
          </a:prstGeom>
        </p:spPr>
      </p:pic>
    </p:spTree>
    <p:extLst>
      <p:ext uri="{BB962C8B-B14F-4D97-AF65-F5344CB8AC3E}">
        <p14:creationId xmlns:p14="http://schemas.microsoft.com/office/powerpoint/2010/main" val="247252823"/>
      </p:ext>
    </p:extLst>
  </p:cSld>
  <p:clrMapOvr>
    <a:masterClrMapping/>
  </p:clrMapOvr>
</p:sld>
</file>

<file path=ppt/theme/theme1.xml><?xml version="1.0" encoding="utf-8"?>
<a:theme xmlns:a="http://schemas.openxmlformats.org/drawingml/2006/main" name="ssdwebinar">
  <a:themeElements>
    <a:clrScheme name="Custom 1">
      <a:dk1>
        <a:srgbClr val="000000"/>
      </a:dk1>
      <a:lt1>
        <a:srgbClr val="FFFFFF"/>
      </a:lt1>
      <a:dk2>
        <a:srgbClr val="D32229"/>
      </a:dk2>
      <a:lt2>
        <a:srgbClr val="B4DCFA"/>
      </a:lt2>
      <a:accent1>
        <a:srgbClr val="D32229"/>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tats4SD">
      <a:majorFont>
        <a:latin typeface="Open Sans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0DE8F829-A366-AD4A-9666-4D4F2B5F7C76}" vid="{E0B2EDA8-83ED-F04C-91DF-6DD160786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3008</Words>
  <Application>Microsoft Office PowerPoint</Application>
  <PresentationFormat>Widescreen</PresentationFormat>
  <Paragraphs>165</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Open Sans SemiBold</vt:lpstr>
      <vt:lpstr>Open Sans</vt:lpstr>
      <vt:lpstr>Arial</vt:lpstr>
      <vt:lpstr>Calibri</vt:lpstr>
      <vt:lpstr>Open Sans Light</vt:lpstr>
      <vt:lpstr>ssdwebinar</vt:lpstr>
      <vt:lpstr>Learning R in a classroom or online?  A natural experiment </vt:lpstr>
      <vt:lpstr>Background</vt:lpstr>
      <vt:lpstr>Who do I teach R to?</vt:lpstr>
      <vt:lpstr>The natural experiment?: Materials and methods </vt:lpstr>
      <vt:lpstr>Results:</vt:lpstr>
      <vt:lpstr>Teaching “Introduction to R” means introductions to a lot more than just “R”</vt:lpstr>
      <vt:lpstr>PowerPoint Presentation</vt:lpstr>
      <vt:lpstr>Some things work better online…</vt:lpstr>
      <vt:lpstr>…‘nothings’ worked better off line</vt:lpstr>
      <vt:lpstr>Some challenges are specific to the classroom…</vt:lpstr>
      <vt:lpstr>… and some challenges specific online</vt:lpstr>
      <vt:lpstr>Conclusions </vt:lpstr>
      <vt:lpstr>PowerPoint Presentation</vt:lpstr>
      <vt:lpstr>Links, references &amp;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FRN Research Methods Sessions 2023</dc:title>
  <dc:creator>Emily Nevitt</dc:creator>
  <cp:lastModifiedBy>Sam Dumble</cp:lastModifiedBy>
  <cp:revision>77</cp:revision>
  <dcterms:created xsi:type="dcterms:W3CDTF">2023-03-13T09:37:45Z</dcterms:created>
  <dcterms:modified xsi:type="dcterms:W3CDTF">2024-08-29T15:55:42Z</dcterms:modified>
</cp:coreProperties>
</file>